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61"/>
  </p:notesMasterIdLst>
  <p:handoutMasterIdLst>
    <p:handoutMasterId r:id="rId62"/>
  </p:handoutMasterIdLst>
  <p:sldIdLst>
    <p:sldId id="521" r:id="rId2"/>
    <p:sldId id="529" r:id="rId3"/>
    <p:sldId id="538" r:id="rId4"/>
    <p:sldId id="539" r:id="rId5"/>
    <p:sldId id="540" r:id="rId6"/>
    <p:sldId id="541" r:id="rId7"/>
    <p:sldId id="483" r:id="rId8"/>
    <p:sldId id="476" r:id="rId9"/>
    <p:sldId id="287" r:id="rId10"/>
    <p:sldId id="289" r:id="rId11"/>
    <p:sldId id="494" r:id="rId12"/>
    <p:sldId id="293" r:id="rId13"/>
    <p:sldId id="300" r:id="rId14"/>
    <p:sldId id="301" r:id="rId15"/>
    <p:sldId id="495" r:id="rId16"/>
    <p:sldId id="303" r:id="rId17"/>
    <p:sldId id="323" r:id="rId18"/>
    <p:sldId id="328" r:id="rId19"/>
    <p:sldId id="333" r:id="rId20"/>
    <p:sldId id="530" r:id="rId21"/>
    <p:sldId id="481" r:id="rId22"/>
    <p:sldId id="340" r:id="rId23"/>
    <p:sldId id="345" r:id="rId24"/>
    <p:sldId id="362" r:id="rId25"/>
    <p:sldId id="516" r:id="rId26"/>
    <p:sldId id="368" r:id="rId27"/>
    <p:sldId id="371" r:id="rId28"/>
    <p:sldId id="378" r:id="rId29"/>
    <p:sldId id="380" r:id="rId30"/>
    <p:sldId id="383" r:id="rId31"/>
    <p:sldId id="387" r:id="rId32"/>
    <p:sldId id="502" r:id="rId33"/>
    <p:sldId id="390" r:id="rId34"/>
    <p:sldId id="395" r:id="rId35"/>
    <p:sldId id="402" r:id="rId36"/>
    <p:sldId id="405" r:id="rId37"/>
    <p:sldId id="505" r:id="rId38"/>
    <p:sldId id="408" r:id="rId39"/>
    <p:sldId id="411" r:id="rId40"/>
    <p:sldId id="506" r:id="rId41"/>
    <p:sldId id="414" r:id="rId42"/>
    <p:sldId id="419" r:id="rId43"/>
    <p:sldId id="427" r:id="rId44"/>
    <p:sldId id="428" r:id="rId45"/>
    <p:sldId id="535" r:id="rId46"/>
    <p:sldId id="437" r:id="rId47"/>
    <p:sldId id="488" r:id="rId48"/>
    <p:sldId id="487" r:id="rId49"/>
    <p:sldId id="490" r:id="rId50"/>
    <p:sldId id="442" r:id="rId51"/>
    <p:sldId id="444" r:id="rId52"/>
    <p:sldId id="511" r:id="rId53"/>
    <p:sldId id="447" r:id="rId54"/>
    <p:sldId id="453" r:id="rId55"/>
    <p:sldId id="461" r:id="rId56"/>
    <p:sldId id="465" r:id="rId57"/>
    <p:sldId id="536" r:id="rId58"/>
    <p:sldId id="537" r:id="rId59"/>
    <p:sldId id="534" r:id="rId6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4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53" autoAdjust="0"/>
    <p:restoredTop sz="90929"/>
  </p:normalViewPr>
  <p:slideViewPr>
    <p:cSldViewPr>
      <p:cViewPr varScale="1">
        <p:scale>
          <a:sx n="84" d="100"/>
          <a:sy n="84" d="100"/>
        </p:scale>
        <p:origin x="126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>
            <a:extLst>
              <a:ext uri="{FF2B5EF4-FFF2-40B4-BE49-F238E27FC236}">
                <a16:creationId xmlns="" xmlns:a16="http://schemas.microsoft.com/office/drawing/2014/main" id="{1A59B0DC-2CDC-4F9D-BB49-92603B80730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Times New Roman" pitchFamily="2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1427" name="Rectangle 3">
            <a:extLst>
              <a:ext uri="{FF2B5EF4-FFF2-40B4-BE49-F238E27FC236}">
                <a16:creationId xmlns="" xmlns:a16="http://schemas.microsoft.com/office/drawing/2014/main" id="{D531CC34-74D2-44D3-ACCF-D249F63DA0C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Times New Roman" pitchFamily="2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1428" name="Rectangle 4">
            <a:extLst>
              <a:ext uri="{FF2B5EF4-FFF2-40B4-BE49-F238E27FC236}">
                <a16:creationId xmlns="" xmlns:a16="http://schemas.microsoft.com/office/drawing/2014/main" id="{39C18538-CCCC-4ABE-8B26-450C9BE5DA5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Times New Roman" pitchFamily="2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1429" name="Rectangle 5">
            <a:extLst>
              <a:ext uri="{FF2B5EF4-FFF2-40B4-BE49-F238E27FC236}">
                <a16:creationId xmlns="" xmlns:a16="http://schemas.microsoft.com/office/drawing/2014/main" id="{45489939-B626-4B95-826B-51BFEBF7628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CD64405-4694-4D0E-8D1C-DD7BDAF20F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3883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9CD4B19C-BD70-4C06-9370-FD3279FABA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413FAC3-F8B2-4FC7-8B12-8F1E7119F2A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18363D1-25C4-4728-8D54-E01B3E3A3436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="" xmlns:a16="http://schemas.microsoft.com/office/drawing/2014/main" id="{9EDF5AB1-04E8-481D-8128-D229C643E5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="" xmlns:a16="http://schemas.microsoft.com/office/drawing/2014/main" id="{865A49D6-DCA0-411A-876E-343BAB7F2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73A9DAB-D56F-4E51-9CD8-7B861516705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E31178D-2958-43E8-B1B4-C0B974EF39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4CA4B08-94B7-4E1F-A448-2EF50A9600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3901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>
            <a:extLst>
              <a:ext uri="{FF2B5EF4-FFF2-40B4-BE49-F238E27FC236}">
                <a16:creationId xmlns="" xmlns:a16="http://schemas.microsoft.com/office/drawing/2014/main" id="{9B43CBD2-0F10-4711-B3D1-5946377745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>
            <a:extLst>
              <a:ext uri="{FF2B5EF4-FFF2-40B4-BE49-F238E27FC236}">
                <a16:creationId xmlns="" xmlns:a16="http://schemas.microsoft.com/office/drawing/2014/main" id="{3B23D736-B42E-47EF-99B9-60CB0523A3E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a-IR" altLang="en-US"/>
          </a:p>
        </p:txBody>
      </p:sp>
      <p:sp>
        <p:nvSpPr>
          <p:cNvPr id="66564" name="Slide Number Placeholder 3">
            <a:extLst>
              <a:ext uri="{FF2B5EF4-FFF2-40B4-BE49-F238E27FC236}">
                <a16:creationId xmlns="" xmlns:a16="http://schemas.microsoft.com/office/drawing/2014/main" id="{FBFFB015-9AB2-4481-B3C1-8383673100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58629E60-6452-462E-BCC4-8350B6379B06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64028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>
            <a:extLst>
              <a:ext uri="{FF2B5EF4-FFF2-40B4-BE49-F238E27FC236}">
                <a16:creationId xmlns="" xmlns:a16="http://schemas.microsoft.com/office/drawing/2014/main" id="{ED0CD34D-A4E0-4A47-8A34-A7245BC739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>
            <a:extLst>
              <a:ext uri="{FF2B5EF4-FFF2-40B4-BE49-F238E27FC236}">
                <a16:creationId xmlns="" xmlns:a16="http://schemas.microsoft.com/office/drawing/2014/main" id="{72D064A8-5594-4CE4-82F8-B454CA0D50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a-IR" altLang="en-US"/>
          </a:p>
        </p:txBody>
      </p:sp>
      <p:sp>
        <p:nvSpPr>
          <p:cNvPr id="67588" name="Slide Number Placeholder 3">
            <a:extLst>
              <a:ext uri="{FF2B5EF4-FFF2-40B4-BE49-F238E27FC236}">
                <a16:creationId xmlns="" xmlns:a16="http://schemas.microsoft.com/office/drawing/2014/main" id="{600245B4-3C5F-431D-95ED-8BE5597A5A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0D95577-A412-460F-9032-81F41AD9F7E9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052370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>
            <a:extLst>
              <a:ext uri="{FF2B5EF4-FFF2-40B4-BE49-F238E27FC236}">
                <a16:creationId xmlns="" xmlns:a16="http://schemas.microsoft.com/office/drawing/2014/main" id="{0B705108-EAF8-4E90-A039-0D30682FC43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>
            <a:extLst>
              <a:ext uri="{FF2B5EF4-FFF2-40B4-BE49-F238E27FC236}">
                <a16:creationId xmlns="" xmlns:a16="http://schemas.microsoft.com/office/drawing/2014/main" id="{75E5377E-6AA7-4B19-8AAF-026876E300A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a-IR" altLang="en-US"/>
          </a:p>
        </p:txBody>
      </p:sp>
      <p:sp>
        <p:nvSpPr>
          <p:cNvPr id="68612" name="Slide Number Placeholder 3">
            <a:extLst>
              <a:ext uri="{FF2B5EF4-FFF2-40B4-BE49-F238E27FC236}">
                <a16:creationId xmlns="" xmlns:a16="http://schemas.microsoft.com/office/drawing/2014/main" id="{57CD2CD1-33CA-404B-AEE9-23E0A3E377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0446C015-E1C1-44D2-8AEB-ED484A6A3F25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630586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="" xmlns:a16="http://schemas.microsoft.com/office/drawing/2014/main" id="{4A16E190-42A1-4EE2-B5C6-C174050EC0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>
            <a:extLst>
              <a:ext uri="{FF2B5EF4-FFF2-40B4-BE49-F238E27FC236}">
                <a16:creationId xmlns="" xmlns:a16="http://schemas.microsoft.com/office/drawing/2014/main" id="{9AC61C37-0482-4745-829C-76C0BC64783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a-IR" altLang="en-US"/>
          </a:p>
        </p:txBody>
      </p:sp>
      <p:sp>
        <p:nvSpPr>
          <p:cNvPr id="69636" name="Slide Number Placeholder 3">
            <a:extLst>
              <a:ext uri="{FF2B5EF4-FFF2-40B4-BE49-F238E27FC236}">
                <a16:creationId xmlns="" xmlns:a16="http://schemas.microsoft.com/office/drawing/2014/main" id="{F51584C2-FC28-4FAB-B469-5DFDB306C6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47C5230-45AD-4538-BA05-89515CD5CB80}" type="slidenum">
              <a:rPr lang="en-US" altLang="en-US" sz="1200"/>
              <a:pPr eaLnBrk="1" hangingPunct="1"/>
              <a:t>22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013709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="" xmlns:a16="http://schemas.microsoft.com/office/drawing/2014/main" id="{32E24E12-5E1E-4289-9882-378048F4BC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>
            <a:extLst>
              <a:ext uri="{FF2B5EF4-FFF2-40B4-BE49-F238E27FC236}">
                <a16:creationId xmlns="" xmlns:a16="http://schemas.microsoft.com/office/drawing/2014/main" id="{CDB981FD-D5C9-4FC2-9498-E51DE24EFB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a-IR" altLang="en-US"/>
          </a:p>
        </p:txBody>
      </p:sp>
      <p:sp>
        <p:nvSpPr>
          <p:cNvPr id="70660" name="Slide Number Placeholder 3">
            <a:extLst>
              <a:ext uri="{FF2B5EF4-FFF2-40B4-BE49-F238E27FC236}">
                <a16:creationId xmlns="" xmlns:a16="http://schemas.microsoft.com/office/drawing/2014/main" id="{CD73C2CF-7698-43EE-A78B-BACBD77FC1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83A59D51-4EF2-4545-A738-2ED64EA74D68}" type="slidenum">
              <a:rPr lang="en-US" altLang="en-US" sz="1200"/>
              <a:pPr eaLnBrk="1" hangingPunct="1"/>
              <a:t>33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580567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>
            <a:extLst>
              <a:ext uri="{FF2B5EF4-FFF2-40B4-BE49-F238E27FC236}">
                <a16:creationId xmlns="" xmlns:a16="http://schemas.microsoft.com/office/drawing/2014/main" id="{B489A4A1-3CD4-477B-9423-B227793654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>
            <a:extLst>
              <a:ext uri="{FF2B5EF4-FFF2-40B4-BE49-F238E27FC236}">
                <a16:creationId xmlns="" xmlns:a16="http://schemas.microsoft.com/office/drawing/2014/main" id="{330ED769-F0BF-41D4-A28B-B6254F398B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a-IR" altLang="en-US"/>
          </a:p>
        </p:txBody>
      </p:sp>
      <p:sp>
        <p:nvSpPr>
          <p:cNvPr id="71684" name="Slide Number Placeholder 3">
            <a:extLst>
              <a:ext uri="{FF2B5EF4-FFF2-40B4-BE49-F238E27FC236}">
                <a16:creationId xmlns="" xmlns:a16="http://schemas.microsoft.com/office/drawing/2014/main" id="{E6CFA136-0554-4F70-BA66-3969F165AC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B2D5BDED-B749-4C23-A92C-4695A8F93661}" type="slidenum">
              <a:rPr lang="en-US" altLang="en-US" sz="1200"/>
              <a:pPr eaLnBrk="1" hangingPunct="1"/>
              <a:t>36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344354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>
            <a:extLst>
              <a:ext uri="{FF2B5EF4-FFF2-40B4-BE49-F238E27FC236}">
                <a16:creationId xmlns="" xmlns:a16="http://schemas.microsoft.com/office/drawing/2014/main" id="{161578A1-D784-40CC-A631-8BF35F79573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>
            <a:extLst>
              <a:ext uri="{FF2B5EF4-FFF2-40B4-BE49-F238E27FC236}">
                <a16:creationId xmlns="" xmlns:a16="http://schemas.microsoft.com/office/drawing/2014/main" id="{E2B9ABCF-E873-4756-BE03-824B89450F4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a-IR" altLang="en-US"/>
          </a:p>
        </p:txBody>
      </p:sp>
      <p:sp>
        <p:nvSpPr>
          <p:cNvPr id="72708" name="Slide Number Placeholder 3">
            <a:extLst>
              <a:ext uri="{FF2B5EF4-FFF2-40B4-BE49-F238E27FC236}">
                <a16:creationId xmlns="" xmlns:a16="http://schemas.microsoft.com/office/drawing/2014/main" id="{09A3258B-BAF5-4CF7-B7B1-68A7031A13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5F387C8C-5C30-494C-96DC-562A44A7DA6D}" type="slidenum">
              <a:rPr lang="en-US" altLang="en-US" sz="1200"/>
              <a:pPr eaLnBrk="1" hangingPunct="1"/>
              <a:t>58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288688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90833A7-5FB6-496B-82F4-AF0118618C1B}"/>
              </a:ext>
            </a:extLst>
          </p:cNvPr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E66A27F0-D865-48DA-99C2-B10E31C1330A}"/>
              </a:ext>
            </a:extLst>
          </p:cNvPr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52AC256-E33F-4B0B-8FAF-265468110195}"/>
              </a:ext>
            </a:extLst>
          </p:cNvPr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7C54402-69E8-4AC8-A118-B0FBB5D0DAFE}"/>
              </a:ext>
            </a:extLst>
          </p:cNvPr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B501AEC8-2BE5-4251-9D52-53F16E4AEF95}"/>
              </a:ext>
            </a:extLst>
          </p:cNvPr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Rounded Rectangle 25">
            <a:extLst>
              <a:ext uri="{FF2B5EF4-FFF2-40B4-BE49-F238E27FC236}">
                <a16:creationId xmlns="" xmlns:a16="http://schemas.microsoft.com/office/drawing/2014/main" id="{B89018C9-0F4F-4B7C-9543-168D414548B0}"/>
              </a:ext>
            </a:extLst>
          </p:cNvPr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Rounded Rectangle 26">
            <a:extLst>
              <a:ext uri="{FF2B5EF4-FFF2-40B4-BE49-F238E27FC236}">
                <a16:creationId xmlns="" xmlns:a16="http://schemas.microsoft.com/office/drawing/2014/main" id="{BC808887-4A81-4091-B5F6-066DCAAF88B2}"/>
              </a:ext>
            </a:extLst>
          </p:cNvPr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900907A-74C8-41AA-8D3D-B86A50676EA1}"/>
              </a:ext>
            </a:extLst>
          </p:cNvPr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6BD2956A-DDAD-4CC9-AE3A-8321D536380E}"/>
              </a:ext>
            </a:extLst>
          </p:cNvPr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1C89DF45-D2AC-45D4-9991-D2E2CCA28510}"/>
              </a:ext>
            </a:extLst>
          </p:cNvPr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0F90D98A-A546-4778-B094-E538C447CDD0}"/>
              </a:ext>
            </a:extLst>
          </p:cNvPr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Date Placeholder 27">
            <a:extLst>
              <a:ext uri="{FF2B5EF4-FFF2-40B4-BE49-F238E27FC236}">
                <a16:creationId xmlns="" xmlns:a16="http://schemas.microsoft.com/office/drawing/2014/main" id="{6B3C50AC-FD28-4C85-A6CB-84AF49A10A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16">
            <a:extLst>
              <a:ext uri="{FF2B5EF4-FFF2-40B4-BE49-F238E27FC236}">
                <a16:creationId xmlns="" xmlns:a16="http://schemas.microsoft.com/office/drawing/2014/main" id="{91FB4EBA-081E-48E1-BD6C-789C70F0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28">
            <a:extLst>
              <a:ext uri="{FF2B5EF4-FFF2-40B4-BE49-F238E27FC236}">
                <a16:creationId xmlns="" xmlns:a16="http://schemas.microsoft.com/office/drawing/2014/main" id="{7EB6836A-E10A-4F26-B805-86F7B4838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C51F591-66D2-45C4-BF6E-B5A23787D10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10C9D262-AE99-480F-A061-FE3AC572F09A}"/>
              </a:ext>
            </a:extLst>
          </p:cNvPr>
          <p:cNvSpPr/>
          <p:nvPr userDrawn="1"/>
        </p:nvSpPr>
        <p:spPr>
          <a:xfrm rot="5400000">
            <a:off x="8632838" y="5490904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a-I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838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="" xmlns:a16="http://schemas.microsoft.com/office/drawing/2014/main" id="{C4C6F444-E003-4421-8C9A-CBD2462D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="" xmlns:a16="http://schemas.microsoft.com/office/drawing/2014/main" id="{B4261DAC-39FF-421B-906F-517262A94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="" xmlns:a16="http://schemas.microsoft.com/office/drawing/2014/main" id="{83B427E9-AA47-4FC3-A27D-05A192AFF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B41DEC-BAB7-4248-B836-04874BE94FC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E57A46F-C51B-4614-A192-834A10599D40}"/>
              </a:ext>
            </a:extLst>
          </p:cNvPr>
          <p:cNvSpPr/>
          <p:nvPr userDrawn="1"/>
        </p:nvSpPr>
        <p:spPr>
          <a:xfrm rot="5400000">
            <a:off x="8632838" y="5490904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a-I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719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="" xmlns:a16="http://schemas.microsoft.com/office/drawing/2014/main" id="{5BF422EB-C9EB-4018-A6AB-715F1D494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="" xmlns:a16="http://schemas.microsoft.com/office/drawing/2014/main" id="{4232991F-33B3-4D62-BC54-6CA679A49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="" xmlns:a16="http://schemas.microsoft.com/office/drawing/2014/main" id="{4BFF9D51-43F2-4EC3-B794-35A6CB5E9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C2C178-4EA1-427C-AC79-D54F02F18F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5008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="" xmlns:a16="http://schemas.microsoft.com/office/drawing/2014/main" id="{A168F1EE-2016-4EC9-ACF2-5CA87C547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="" xmlns:a16="http://schemas.microsoft.com/office/drawing/2014/main" id="{57DC6D11-AF34-4461-819A-DC3EA26BC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="" xmlns:a16="http://schemas.microsoft.com/office/drawing/2014/main" id="{9021F159-5301-4C81-B343-17167A62C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3872C5-3FAD-40AE-BD3E-BE9A928098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2368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5">
            <a:extLst>
              <a:ext uri="{FF2B5EF4-FFF2-40B4-BE49-F238E27FC236}">
                <a16:creationId xmlns="" xmlns:a16="http://schemas.microsoft.com/office/drawing/2014/main" id="{C290D72C-8DF6-45A0-861D-D14BA8819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6">
            <a:extLst>
              <a:ext uri="{FF2B5EF4-FFF2-40B4-BE49-F238E27FC236}">
                <a16:creationId xmlns="" xmlns:a16="http://schemas.microsoft.com/office/drawing/2014/main" id="{606A18FB-8853-4797-9EE9-FF5A2DB2E0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9412CE2-71E1-4F42-9E05-A51C40926B8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Footer Placeholder 27">
            <a:extLst>
              <a:ext uri="{FF2B5EF4-FFF2-40B4-BE49-F238E27FC236}">
                <a16:creationId xmlns="" xmlns:a16="http://schemas.microsoft.com/office/drawing/2014/main" id="{9DD41550-F6CF-409C-802C-654D3647D51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090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6ACF074-6075-4E44-A8C7-8017C98845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DEA8E98-DEF7-48C1-93C6-AFB7F174D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9588FD9-2EB5-4708-9410-253CF2E3C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8D711F-E263-4350-A911-F7BD647216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6585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="" xmlns:a16="http://schemas.microsoft.com/office/drawing/2014/main" id="{49EA2EC5-AE61-436D-95C7-73BC69821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269361FB-F205-456D-BF67-6EB433B6B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>
            <a:extLst>
              <a:ext uri="{FF2B5EF4-FFF2-40B4-BE49-F238E27FC236}">
                <a16:creationId xmlns="" xmlns:a16="http://schemas.microsoft.com/office/drawing/2014/main" id="{EA1967C0-8A3B-46BC-9FE4-935F3BB66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966D6-7713-4617-91FD-6EB2E0A6E4D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2048BD3-DD44-4CD4-8079-DE2FE5F9819D}"/>
              </a:ext>
            </a:extLst>
          </p:cNvPr>
          <p:cNvSpPr/>
          <p:nvPr userDrawn="1"/>
        </p:nvSpPr>
        <p:spPr>
          <a:xfrm rot="5400000">
            <a:off x="8632838" y="5490904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a-I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341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="" xmlns:a16="http://schemas.microsoft.com/office/drawing/2014/main" id="{DF89B5C2-F557-433E-A1B2-B2C4037F7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="" xmlns:a16="http://schemas.microsoft.com/office/drawing/2014/main" id="{A7D05669-7D51-4C60-B5C2-5F6FD18A6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="" xmlns:a16="http://schemas.microsoft.com/office/drawing/2014/main" id="{4206108A-6A93-4071-81F1-856A289C5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5DA29-8D32-4CAA-99D5-A2099E6DF3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062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="" xmlns:a16="http://schemas.microsoft.com/office/drawing/2014/main" id="{84B02E59-8DBB-40E6-9BF6-98A7519DF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="" xmlns:a16="http://schemas.microsoft.com/office/drawing/2014/main" id="{4F3F85EF-092E-4FB1-80E7-0CD5C75F4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="" xmlns:a16="http://schemas.microsoft.com/office/drawing/2014/main" id="{EC19E28F-ACF8-4940-8642-ADC15362E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C8834D-FA7D-4191-A0B9-A02C86E9D89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C2309E6-CAC8-4971-A070-AB272540F9A6}"/>
              </a:ext>
            </a:extLst>
          </p:cNvPr>
          <p:cNvSpPr/>
          <p:nvPr userDrawn="1"/>
        </p:nvSpPr>
        <p:spPr>
          <a:xfrm rot="5400000">
            <a:off x="8632838" y="5490904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a-I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ajalla UI"/>
                <a:cs typeface="Majalla UI"/>
              </a:defRPr>
            </a:lvl9pPr>
          </a:lstStyle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928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="" xmlns:a16="http://schemas.microsoft.com/office/drawing/2014/main" id="{73AEB90D-8E06-40C4-9871-F5A8C9D77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="" xmlns:a16="http://schemas.microsoft.com/office/drawing/2014/main" id="{8BCF2B52-D13F-4721-A1AC-C4DBD075F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="" xmlns:a16="http://schemas.microsoft.com/office/drawing/2014/main" id="{C2E7F5EF-4B58-4AB7-B650-7A884F08C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B7ABE-957D-4F2B-8B0A-EC5ECAE6C3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0318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="" xmlns:a16="http://schemas.microsoft.com/office/drawing/2014/main" id="{499171AF-1451-4C10-9AF3-A0DF449C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="" xmlns:a16="http://schemas.microsoft.com/office/drawing/2014/main" id="{C0C95F13-AE5A-429A-AC78-BFF751262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="" xmlns:a16="http://schemas.microsoft.com/office/drawing/2014/main" id="{1F2624A6-9F59-4AE2-A64B-E07DDB567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51E33C-81C3-4969-962C-F9EFECD03F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1430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C8E88C67-41CC-4E1E-8D45-AF9EC4B19A67}"/>
              </a:ext>
            </a:extLst>
          </p:cNvPr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87C5D47A-E61B-40D6-9D22-5A64FD4057C5}"/>
              </a:ext>
            </a:extLst>
          </p:cNvPr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CBE5B146-1901-4E54-95D8-4A47F71CC367}"/>
              </a:ext>
            </a:extLst>
          </p:cNvPr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6391C8E0-3F30-4FBD-BAB3-24E261724D9B}"/>
              </a:ext>
            </a:extLst>
          </p:cNvPr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954C2127-5980-4F83-8034-8BC72EE9E156}"/>
              </a:ext>
            </a:extLst>
          </p:cNvPr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3" name="Rounded Rectangle 32">
            <a:extLst>
              <a:ext uri="{FF2B5EF4-FFF2-40B4-BE49-F238E27FC236}">
                <a16:creationId xmlns="" xmlns:a16="http://schemas.microsoft.com/office/drawing/2014/main" id="{54B8B7D0-848E-4ED4-8404-8CBCC65F85EF}"/>
              </a:ext>
            </a:extLst>
          </p:cNvPr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4" name="Rounded Rectangle 33">
            <a:extLst>
              <a:ext uri="{FF2B5EF4-FFF2-40B4-BE49-F238E27FC236}">
                <a16:creationId xmlns="" xmlns:a16="http://schemas.microsoft.com/office/drawing/2014/main" id="{DCE1762C-CD3E-4BBF-BA2D-709A3986387C}"/>
              </a:ext>
            </a:extLst>
          </p:cNvPr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7A24FD1F-E249-426C-9595-CA4EFD6833F7}"/>
              </a:ext>
            </a:extLst>
          </p:cNvPr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="" xmlns:a16="http://schemas.microsoft.com/office/drawing/2014/main" id="{F4349FB0-6C8F-48D7-825D-BD1E28B57EF5}"/>
              </a:ext>
            </a:extLst>
          </p:cNvPr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063C0646-A822-4C03-B18D-C920C566A6C6}"/>
              </a:ext>
            </a:extLst>
          </p:cNvPr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19024EB1-A0B0-4F48-8AC8-C52F3A65F145}"/>
              </a:ext>
            </a:extLst>
          </p:cNvPr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28D0E490-2801-44BF-9D7A-F5C7EDBB4B88}"/>
              </a:ext>
            </a:extLst>
          </p:cNvPr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4C79CD05-D6CF-49BB-A909-1786074B78A5}"/>
              </a:ext>
            </a:extLst>
          </p:cNvPr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9" name="Title Placeholder 21">
            <a:extLst>
              <a:ext uri="{FF2B5EF4-FFF2-40B4-BE49-F238E27FC236}">
                <a16:creationId xmlns="" xmlns:a16="http://schemas.microsoft.com/office/drawing/2014/main" id="{39379026-C62D-4EEC-8F14-97A18FDD4C3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40" name="Text Placeholder 12">
            <a:extLst>
              <a:ext uri="{FF2B5EF4-FFF2-40B4-BE49-F238E27FC236}">
                <a16:creationId xmlns="" xmlns:a16="http://schemas.microsoft.com/office/drawing/2014/main" id="{2EED1A80-2E12-4A7C-AB23-8A711B2D518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="" xmlns:a16="http://schemas.microsoft.com/office/drawing/2014/main" id="{E9C8998A-C72F-44C2-AA6F-DA2E6495A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6556EAF5-9280-41C3-B94F-79D2A49758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="" xmlns:a16="http://schemas.microsoft.com/office/drawing/2014/main" id="{124B76A9-207E-4209-B672-78A13E1BE9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rgbClr val="FFFFFF"/>
                </a:solidFill>
              </a:defRPr>
            </a:lvl1pPr>
          </a:lstStyle>
          <a:p>
            <a:fld id="{F50805FD-0E10-4F2E-99D9-0FD086F32F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2" r:id="rId1"/>
    <p:sldLayoutId id="2147484064" r:id="rId2"/>
    <p:sldLayoutId id="2147484065" r:id="rId3"/>
    <p:sldLayoutId id="2147484066" r:id="rId4"/>
    <p:sldLayoutId id="2147484073" r:id="rId5"/>
    <p:sldLayoutId id="2147484074" r:id="rId6"/>
    <p:sldLayoutId id="2147484067" r:id="rId7"/>
    <p:sldLayoutId id="2147484068" r:id="rId8"/>
    <p:sldLayoutId id="2147484069" r:id="rId9"/>
    <p:sldLayoutId id="2147484070" r:id="rId10"/>
    <p:sldLayoutId id="21474840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0BD0D9"/>
        </a:buClr>
        <a:buFont typeface="Georgia" panose="02040502050405020303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anose="02040502050405020303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0BD0D9"/>
        </a:buClr>
        <a:buFont typeface="Georgia" panose="02040502050405020303" pitchFamily="18" charset="0"/>
        <a:buChar char="▫"/>
        <a:defRPr sz="2000" kern="1200">
          <a:solidFill>
            <a:srgbClr val="0BD0D9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5EE43C-1434-4961-8F11-364C966B82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2401888"/>
            <a:ext cx="8458200" cy="1470025"/>
          </a:xfrm>
        </p:spPr>
        <p:txBody>
          <a:bodyPr/>
          <a:lstStyle/>
          <a:p>
            <a:pPr>
              <a:defRPr/>
            </a:pPr>
            <a:r>
              <a:rPr lang="fa-IR" sz="8800" dirty="0">
                <a:solidFill>
                  <a:schemeClr val="accent2">
                    <a:lumMod val="20000"/>
                    <a:lumOff val="80000"/>
                  </a:schemeClr>
                </a:solidFill>
                <a:cs typeface="B Titr" pitchFamily="2" charset="-78"/>
              </a:rPr>
              <a:t>سبك زندگي سالم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04B09E9-BBE8-47B8-87F6-6267A224B6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besmellah-">
            <a:extLst>
              <a:ext uri="{FF2B5EF4-FFF2-40B4-BE49-F238E27FC236}">
                <a16:creationId xmlns="" xmlns:a16="http://schemas.microsoft.com/office/drawing/2014/main" id="{F0097E2C-F10A-4216-B19B-6C6A54A21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40000"/>
          </a:blip>
          <a:srcRect/>
          <a:stretch>
            <a:fillRect/>
          </a:stretch>
        </p:blipFill>
        <p:spPr bwMode="auto">
          <a:xfrm>
            <a:off x="1500188" y="1143000"/>
            <a:ext cx="6572250" cy="4643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4">
            <a:extLst>
              <a:ext uri="{FF2B5EF4-FFF2-40B4-BE49-F238E27FC236}">
                <a16:creationId xmlns="" xmlns:a16="http://schemas.microsoft.com/office/drawing/2014/main" id="{BEF99BA4-72A9-485A-A994-949B68CC7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5400"/>
            <a:ext cx="9144000" cy="5181600"/>
          </a:xfrm>
          <a:prstGeom prst="triangle">
            <a:avLst>
              <a:gd name="adj" fmla="val 50477"/>
            </a:avLst>
          </a:prstGeom>
          <a:gradFill rotWithShape="0">
            <a:gsLst>
              <a:gs pos="0">
                <a:srgbClr val="00CCFF"/>
              </a:gs>
              <a:gs pos="100000">
                <a:srgbClr val="CCECFF"/>
              </a:gs>
            </a:gsLst>
            <a:lin ang="5400000" scaled="1"/>
          </a:gra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fa-IR" altLang="en-US">
              <a:latin typeface="Tw Cen MT" panose="020B0602020104020603" pitchFamily="34" charset="0"/>
            </a:endParaRPr>
          </a:p>
        </p:txBody>
      </p:sp>
      <p:sp>
        <p:nvSpPr>
          <p:cNvPr id="7171" name="Line 5">
            <a:extLst>
              <a:ext uri="{FF2B5EF4-FFF2-40B4-BE49-F238E27FC236}">
                <a16:creationId xmlns="" xmlns:a16="http://schemas.microsoft.com/office/drawing/2014/main" id="{42687F96-FF0E-4675-B877-7416D6F14ADD}"/>
              </a:ext>
            </a:extLst>
          </p:cNvPr>
          <p:cNvSpPr>
            <a:spLocks noChangeShapeType="1"/>
          </p:cNvSpPr>
          <p:nvPr/>
        </p:nvSpPr>
        <p:spPr bwMode="auto">
          <a:xfrm rot="120000" flipV="1">
            <a:off x="3429000" y="2643188"/>
            <a:ext cx="2428875" cy="71437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2" name="Line 6">
            <a:extLst>
              <a:ext uri="{FF2B5EF4-FFF2-40B4-BE49-F238E27FC236}">
                <a16:creationId xmlns="" xmlns:a16="http://schemas.microsoft.com/office/drawing/2014/main" id="{2CE3F369-8359-4659-956D-A8C9739D1D3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14500" y="4500563"/>
            <a:ext cx="57912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9" name="Text Box 7">
            <a:extLst>
              <a:ext uri="{FF2B5EF4-FFF2-40B4-BE49-F238E27FC236}">
                <a16:creationId xmlns="" xmlns:a16="http://schemas.microsoft.com/office/drawing/2014/main" id="{593946B7-76DA-4B6C-971F-7B05EEF9B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429000"/>
            <a:ext cx="3048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fa-I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B Titr" pitchFamily="2" charset="-78"/>
              </a:rPr>
              <a:t> 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sz="2000" b="1" dirty="0">
              <a:solidFill>
                <a:srgbClr val="C00000"/>
              </a:solidFill>
              <a:latin typeface="+mn-lt"/>
              <a:cs typeface="B Titr" pitchFamily="2" charset="-78"/>
            </a:endParaRPr>
          </a:p>
        </p:txBody>
      </p:sp>
      <p:sp>
        <p:nvSpPr>
          <p:cNvPr id="36870" name="Text Box 8">
            <a:extLst>
              <a:ext uri="{FF2B5EF4-FFF2-40B4-BE49-F238E27FC236}">
                <a16:creationId xmlns="" xmlns:a16="http://schemas.microsoft.com/office/drawing/2014/main" id="{291E10D9-A246-4944-9F8E-74F82170F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928938"/>
            <a:ext cx="3962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fa-I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B Titr" pitchFamily="2" charset="-78"/>
              </a:rPr>
              <a:t> </a:t>
            </a:r>
            <a:endParaRPr lang="en-US" sz="4000" b="1" dirty="0">
              <a:solidFill>
                <a:srgbClr val="FF0000"/>
              </a:solidFill>
              <a:latin typeface="+mn-lt"/>
              <a:cs typeface="B Titr" pitchFamily="2" charset="-78"/>
            </a:endParaRPr>
          </a:p>
        </p:txBody>
      </p:sp>
      <p:sp>
        <p:nvSpPr>
          <p:cNvPr id="36871" name="Text Box 9">
            <a:extLst>
              <a:ext uri="{FF2B5EF4-FFF2-40B4-BE49-F238E27FC236}">
                <a16:creationId xmlns="" xmlns:a16="http://schemas.microsoft.com/office/drawing/2014/main" id="{D7E35A9E-A21A-438E-BE3D-5753F9FB5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625" y="4714875"/>
            <a:ext cx="60007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fa-IR" altLang="en-US" sz="4000" b="1">
                <a:solidFill>
                  <a:srgbClr val="C0000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پيشگيري اوليه</a:t>
            </a:r>
            <a:endParaRPr lang="en-US" altLang="en-US" sz="4000" b="1">
              <a:solidFill>
                <a:srgbClr val="C00000"/>
              </a:solidFill>
              <a:latin typeface="Tw Cen MT" panose="020B0602020104020603" pitchFamily="34" charset="0"/>
              <a:cs typeface="B Titr" panose="00000700000000000000" pitchFamily="2" charset="-78"/>
            </a:endParaRPr>
          </a:p>
        </p:txBody>
      </p:sp>
      <p:sp>
        <p:nvSpPr>
          <p:cNvPr id="7176" name="Line 11">
            <a:extLst>
              <a:ext uri="{FF2B5EF4-FFF2-40B4-BE49-F238E27FC236}">
                <a16:creationId xmlns="" xmlns:a16="http://schemas.microsoft.com/office/drawing/2014/main" id="{D643AF14-2016-43C2-A3E0-373FD8DF955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1905000"/>
            <a:ext cx="1219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7" name="Rectangle 14">
            <a:extLst>
              <a:ext uri="{FF2B5EF4-FFF2-40B4-BE49-F238E27FC236}">
                <a16:creationId xmlns="" xmlns:a16="http://schemas.microsoft.com/office/drawing/2014/main" id="{4A8ABED8-7240-48C7-8129-A7591E87A5B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57188" y="685800"/>
            <a:ext cx="36814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fa-IR" altLang="en-US" b="1">
                <a:solidFill>
                  <a:srgbClr val="C0000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هرم</a:t>
            </a:r>
            <a:r>
              <a:rPr lang="fa-IR" altLang="en-US">
                <a:solidFill>
                  <a:srgbClr val="C0000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 ساختاري و مديريتي              بخش سلامت مبتني بر گفتمان مراقبت هاي بهداشتي اوليه</a:t>
            </a:r>
            <a:endParaRPr lang="fa-IR" altLang="en-US" b="1">
              <a:solidFill>
                <a:srgbClr val="C00000"/>
              </a:solidFill>
              <a:latin typeface="Tw Cen MT" panose="020B0602020104020603" pitchFamily="34" charset="0"/>
              <a:cs typeface="B Titr" panose="00000700000000000000" pitchFamily="2" charset="-78"/>
            </a:endParaRPr>
          </a:p>
        </p:txBody>
      </p:sp>
      <p:sp>
        <p:nvSpPr>
          <p:cNvPr id="17" name="Text Box 9">
            <a:extLst>
              <a:ext uri="{FF2B5EF4-FFF2-40B4-BE49-F238E27FC236}">
                <a16:creationId xmlns="" xmlns:a16="http://schemas.microsoft.com/office/drawing/2014/main" id="{45B8F486-C846-495C-9761-2C0644B4D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3143250"/>
            <a:ext cx="3286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fa-IR" altLang="en-US" sz="3200" b="1">
                <a:solidFill>
                  <a:srgbClr val="C0000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پيشگيري ثانويه</a:t>
            </a:r>
            <a:endParaRPr lang="en-US" altLang="en-US" sz="3200" b="1">
              <a:solidFill>
                <a:srgbClr val="C00000"/>
              </a:solidFill>
              <a:latin typeface="Tw Cen MT" panose="020B0602020104020603" pitchFamily="34" charset="0"/>
              <a:cs typeface="B Titr" panose="00000700000000000000" pitchFamily="2" charset="-78"/>
            </a:endParaRPr>
          </a:p>
        </p:txBody>
      </p:sp>
      <p:sp>
        <p:nvSpPr>
          <p:cNvPr id="18" name="Text Box 9">
            <a:extLst>
              <a:ext uri="{FF2B5EF4-FFF2-40B4-BE49-F238E27FC236}">
                <a16:creationId xmlns="" xmlns:a16="http://schemas.microsoft.com/office/drawing/2014/main" id="{BDC53AC1-6F5A-4193-A133-2033994CA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0" y="1500188"/>
            <a:ext cx="12144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fa-IR" altLang="en-US" b="1">
                <a:solidFill>
                  <a:srgbClr val="C0000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  پيشگيري ثالثيه</a:t>
            </a:r>
            <a:endParaRPr lang="en-US" altLang="en-US" b="1">
              <a:solidFill>
                <a:srgbClr val="C00000"/>
              </a:solidFill>
              <a:latin typeface="Tw Cen MT" panose="020B0602020104020603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nimBg="1"/>
      <p:bldP spid="36869" grpId="0" build="p"/>
      <p:bldP spid="36870" grpId="0" build="p"/>
      <p:bldP spid="36871" grpId="0" build="p"/>
      <p:bldP spid="17" grpId="0" build="p"/>
      <p:bldP spid="1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ounded Rectangle 42">
            <a:extLst>
              <a:ext uri="{FF2B5EF4-FFF2-40B4-BE49-F238E27FC236}">
                <a16:creationId xmlns="" xmlns:a16="http://schemas.microsoft.com/office/drawing/2014/main" id="{98B6380D-2AAE-428C-861A-BAF5E04CF04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a-IR"/>
          </a:p>
        </p:txBody>
      </p:sp>
      <p:grpSp>
        <p:nvGrpSpPr>
          <p:cNvPr id="4" name="Group 1">
            <a:extLst>
              <a:ext uri="{FF2B5EF4-FFF2-40B4-BE49-F238E27FC236}">
                <a16:creationId xmlns="" xmlns:a16="http://schemas.microsoft.com/office/drawing/2014/main" id="{CCA01528-5ABE-442C-9064-6CA157CDB0AF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0"/>
            <a:ext cx="8786812" cy="6858000"/>
            <a:chOff x="1867" y="3483"/>
            <a:chExt cx="7528" cy="11229"/>
          </a:xfrm>
        </p:grpSpPr>
        <p:sp>
          <p:nvSpPr>
            <p:cNvPr id="8202" name="Text Box 41">
              <a:extLst>
                <a:ext uri="{FF2B5EF4-FFF2-40B4-BE49-F238E27FC236}">
                  <a16:creationId xmlns="" xmlns:a16="http://schemas.microsoft.com/office/drawing/2014/main" id="{F8A3A039-12E4-46B7-BED7-CC6B3C4278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9" y="13075"/>
              <a:ext cx="6789" cy="163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fa-IR" altLang="zh-CN" sz="3200" b="1">
                  <a:solidFill>
                    <a:srgbClr val="002060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 </a:t>
              </a:r>
              <a:r>
                <a:rPr lang="fa-IR" altLang="zh-CN" sz="3600" b="1">
                  <a:solidFill>
                    <a:schemeClr val="bg1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نقشه تغییرات مراقبت از سلامت</a:t>
              </a:r>
            </a:p>
          </p:txBody>
        </p:sp>
        <p:sp>
          <p:nvSpPr>
            <p:cNvPr id="8203" name="Pyr1">
              <a:extLst>
                <a:ext uri="{FF2B5EF4-FFF2-40B4-BE49-F238E27FC236}">
                  <a16:creationId xmlns="" xmlns:a16="http://schemas.microsoft.com/office/drawing/2014/main" id="{BC4084C3-8751-4077-9AC6-49FFB53AD96A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4845" y="4205"/>
              <a:ext cx="668" cy="4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5400 w 21600"/>
                <a:gd name="T10" fmla="*/ 11782 h 21600"/>
                <a:gd name="T11" fmla="*/ 16200 w 21600"/>
                <a:gd name="T12" fmla="*/ 20618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7030A0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4" name="Pyr2">
              <a:extLst>
                <a:ext uri="{FF2B5EF4-FFF2-40B4-BE49-F238E27FC236}">
                  <a16:creationId xmlns="" xmlns:a16="http://schemas.microsoft.com/office/drawing/2014/main" id="{45A4EA52-160E-40C9-9579-69F18F4B1D79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4449" y="4745"/>
              <a:ext cx="1441" cy="5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786 w 21600"/>
                <a:gd name="T13" fmla="*/ 500 h 21600"/>
                <a:gd name="T14" fmla="*/ 15814 w 21600"/>
                <a:gd name="T15" fmla="*/ 21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787" y="0"/>
                  </a:moveTo>
                  <a:lnTo>
                    <a:pt x="15812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5787" y="0"/>
                  </a:lnTo>
                  <a:close/>
                </a:path>
              </a:pathLst>
            </a:custGeom>
            <a:solidFill>
              <a:srgbClr val="7030A0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5" name="Pyr3">
              <a:extLst>
                <a:ext uri="{FF2B5EF4-FFF2-40B4-BE49-F238E27FC236}">
                  <a16:creationId xmlns="" xmlns:a16="http://schemas.microsoft.com/office/drawing/2014/main" id="{EA57FA5D-BC02-47C2-9A0E-DABBD8C70F20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4077" y="5400"/>
              <a:ext cx="2206" cy="51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287 w 21600"/>
                <a:gd name="T13" fmla="*/ 503 h 21600"/>
                <a:gd name="T14" fmla="*/ 16313 w 21600"/>
                <a:gd name="T15" fmla="*/ 2109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768" y="0"/>
                  </a:moveTo>
                  <a:lnTo>
                    <a:pt x="17831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3768" y="0"/>
                  </a:lnTo>
                  <a:close/>
                </a:path>
              </a:pathLst>
            </a:custGeom>
            <a:solidFill>
              <a:srgbClr val="7030A0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6" name="Line 37">
              <a:extLst>
                <a:ext uri="{FF2B5EF4-FFF2-40B4-BE49-F238E27FC236}">
                  <a16:creationId xmlns="" xmlns:a16="http://schemas.microsoft.com/office/drawing/2014/main" id="{5F85F959-E9A3-46EE-8C57-063700BCF0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88" y="4359"/>
              <a:ext cx="47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7" name="Line 36">
              <a:extLst>
                <a:ext uri="{FF2B5EF4-FFF2-40B4-BE49-F238E27FC236}">
                  <a16:creationId xmlns="" xmlns:a16="http://schemas.microsoft.com/office/drawing/2014/main" id="{6EAB565F-0197-474E-B909-90723FAEE7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33" y="5008"/>
              <a:ext cx="47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8" name="Line 35">
              <a:extLst>
                <a:ext uri="{FF2B5EF4-FFF2-40B4-BE49-F238E27FC236}">
                  <a16:creationId xmlns="" xmlns:a16="http://schemas.microsoft.com/office/drawing/2014/main" id="{CBBFEEE8-6831-4818-BD3C-9B3872F83C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77" y="5645"/>
              <a:ext cx="59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" name="Text Box 34">
              <a:extLst>
                <a:ext uri="{FF2B5EF4-FFF2-40B4-BE49-F238E27FC236}">
                  <a16:creationId xmlns="" xmlns:a16="http://schemas.microsoft.com/office/drawing/2014/main" id="{D210F9CC-FB12-4B67-BBA3-B4E335E137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2" y="4232"/>
              <a:ext cx="817" cy="30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a-IR" altLang="zh-CN" b="1" dirty="0">
                  <a:solidFill>
                    <a:srgbClr val="C00000"/>
                  </a:solidFill>
                  <a:latin typeface="Times New Roman" pitchFamily="18" charset="0"/>
                  <a:cs typeface="B Titr" pitchFamily="2" charset="-78"/>
                </a:rPr>
                <a:t>ثالثیه</a:t>
              </a:r>
              <a:r>
                <a:rPr lang="en-US" altLang="zh-CN" sz="1200" b="1" dirty="0">
                  <a:latin typeface="Times New Roman" pitchFamily="18" charset="0"/>
                  <a:cs typeface="B Lotus" pitchFamily="2" charset="-78"/>
                </a:rPr>
                <a:t>    </a:t>
              </a:r>
              <a:endParaRPr lang="en-US" altLang="zh-CN" dirty="0">
                <a:latin typeface="+mn-lt"/>
                <a:cs typeface="华文仿宋"/>
              </a:endParaRPr>
            </a:p>
          </p:txBody>
        </p:sp>
        <p:sp>
          <p:nvSpPr>
            <p:cNvPr id="14353" name="Text Box 33">
              <a:extLst>
                <a:ext uri="{FF2B5EF4-FFF2-40B4-BE49-F238E27FC236}">
                  <a16:creationId xmlns="" xmlns:a16="http://schemas.microsoft.com/office/drawing/2014/main" id="{2DF487D1-A44B-4CB2-95C5-A63F0C9F0F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5" y="4746"/>
              <a:ext cx="1431" cy="4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altLang="zh-CN" b="1" dirty="0">
                  <a:solidFill>
                    <a:srgbClr val="C00000"/>
                  </a:solidFill>
                  <a:latin typeface="Times New Roman" pitchFamily="18" charset="0"/>
                  <a:cs typeface="B Titr" pitchFamily="2" charset="-78"/>
                </a:rPr>
                <a:t>ثانویه</a:t>
              </a:r>
              <a:r>
                <a:rPr lang="en-US" altLang="zh-CN" sz="1200" b="1" dirty="0">
                  <a:latin typeface="Times New Roman" pitchFamily="18" charset="0"/>
                  <a:cs typeface="B Lotus" pitchFamily="2" charset="-78"/>
                </a:rPr>
                <a:t>         </a:t>
              </a:r>
              <a:endParaRPr lang="en-US" altLang="zh-CN" dirty="0">
                <a:latin typeface="+mn-lt"/>
                <a:cs typeface="华文仿宋"/>
              </a:endParaRPr>
            </a:p>
          </p:txBody>
        </p:sp>
        <p:sp>
          <p:nvSpPr>
            <p:cNvPr id="14354" name="Text Box 32">
              <a:extLst>
                <a:ext uri="{FF2B5EF4-FFF2-40B4-BE49-F238E27FC236}">
                  <a16:creationId xmlns="" xmlns:a16="http://schemas.microsoft.com/office/drawing/2014/main" id="{A6A9B2F8-93CC-4C37-8391-B5FE0B7E24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7" y="5466"/>
              <a:ext cx="873" cy="49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b="1" dirty="0">
                  <a:latin typeface="Times New Roman" pitchFamily="18" charset="0"/>
                  <a:cs typeface="B Lotus" pitchFamily="2" charset="-78"/>
                </a:rPr>
                <a:t> </a:t>
              </a:r>
              <a:r>
                <a:rPr lang="ar-SA" altLang="zh-CN" b="1" dirty="0">
                  <a:solidFill>
                    <a:srgbClr val="C00000"/>
                  </a:solidFill>
                  <a:latin typeface="Times New Roman" pitchFamily="18" charset="0"/>
                  <a:cs typeface="B Titr" pitchFamily="2" charset="-78"/>
                </a:rPr>
                <a:t>اولیه</a:t>
              </a:r>
              <a:r>
                <a:rPr lang="en-US" altLang="zh-CN" sz="1200" b="1" dirty="0">
                  <a:latin typeface="Times New Roman" pitchFamily="18" charset="0"/>
                  <a:cs typeface="B Lotus" pitchFamily="2" charset="-78"/>
                </a:rPr>
                <a:t>   </a:t>
              </a:r>
              <a:endParaRPr lang="en-US" altLang="zh-CN" dirty="0">
                <a:latin typeface="+mn-lt"/>
                <a:cs typeface="华文仿宋"/>
              </a:endParaRPr>
            </a:p>
          </p:txBody>
        </p:sp>
        <p:sp>
          <p:nvSpPr>
            <p:cNvPr id="8212" name="Line 31">
              <a:extLst>
                <a:ext uri="{FF2B5EF4-FFF2-40B4-BE49-F238E27FC236}">
                  <a16:creationId xmlns="" xmlns:a16="http://schemas.microsoft.com/office/drawing/2014/main" id="{6B88BB04-72D7-41F8-8DDB-52B9A9C9A7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37" y="6005"/>
              <a:ext cx="564" cy="108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3" name="Line 30">
              <a:extLst>
                <a:ext uri="{FF2B5EF4-FFF2-40B4-BE49-F238E27FC236}">
                  <a16:creationId xmlns="" xmlns:a16="http://schemas.microsoft.com/office/drawing/2014/main" id="{2289EA3D-F56D-45DD-9376-4EFB0EC961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72" y="7091"/>
              <a:ext cx="211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Text Box 29">
              <a:extLst>
                <a:ext uri="{FF2B5EF4-FFF2-40B4-BE49-F238E27FC236}">
                  <a16:creationId xmlns="" xmlns:a16="http://schemas.microsoft.com/office/drawing/2014/main" id="{399D6B14-CC71-45F3-AD27-D1D2F24417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7" y="6186"/>
              <a:ext cx="2315" cy="94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b="1" dirty="0">
                  <a:latin typeface="Times New Roman" pitchFamily="18" charset="0"/>
                  <a:cs typeface="华文仿宋"/>
                </a:rPr>
                <a:t>  </a:t>
              </a:r>
              <a:r>
                <a:rPr lang="ar-SA" altLang="zh-CN" b="1" dirty="0">
                  <a:solidFill>
                    <a:srgbClr val="0070C0"/>
                  </a:solidFill>
                  <a:latin typeface="Times New Roman" pitchFamily="18" charset="0"/>
                  <a:cs typeface="B Titr" pitchFamily="2" charset="-78"/>
                </a:rPr>
                <a:t>خودمراقبتی</a:t>
              </a:r>
              <a:endParaRPr lang="en-US" altLang="zh-CN" dirty="0">
                <a:solidFill>
                  <a:srgbClr val="0070C0"/>
                </a:solidFill>
                <a:latin typeface="+mn-lt"/>
                <a:cs typeface="B Titr" pitchFamily="2" charset="-78"/>
              </a:endParaRP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a-IR" altLang="zh-CN" b="1" dirty="0">
                  <a:latin typeface="Times New Roman" pitchFamily="18" charset="0"/>
                  <a:cs typeface="B Lotus" pitchFamily="2" charset="-78"/>
                </a:rPr>
                <a:t> </a:t>
              </a:r>
              <a:endParaRPr lang="en-US" altLang="zh-CN" dirty="0">
                <a:latin typeface="+mn-lt"/>
                <a:cs typeface="华文仿宋"/>
              </a:endParaRPr>
            </a:p>
          </p:txBody>
        </p:sp>
        <p:sp>
          <p:nvSpPr>
            <p:cNvPr id="14358" name="Rectangle 28">
              <a:extLst>
                <a:ext uri="{FF2B5EF4-FFF2-40B4-BE49-F238E27FC236}">
                  <a16:creationId xmlns="" xmlns:a16="http://schemas.microsoft.com/office/drawing/2014/main" id="{128B0DC4-F52F-4B23-906C-322CE78C1D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9" y="3483"/>
              <a:ext cx="2934" cy="65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00" b="1" dirty="0">
                  <a:latin typeface="Times New Roman" pitchFamily="18" charset="0"/>
                  <a:cs typeface="华文仿宋"/>
                </a:rPr>
                <a:t> </a:t>
              </a:r>
              <a:r>
                <a:rPr lang="fa-IR" altLang="zh-CN" sz="2800" b="1" dirty="0">
                  <a:latin typeface="Times New Roman" pitchFamily="18" charset="0"/>
                  <a:cs typeface="B Titr" pitchFamily="2" charset="-78"/>
                </a:rPr>
                <a:t>عصر  صنعت  پزشکی</a:t>
              </a:r>
              <a:endParaRPr lang="en-US" altLang="zh-CN" sz="2800" dirty="0">
                <a:latin typeface="+mn-lt"/>
                <a:cs typeface="B Titr" pitchFamily="2" charset="-78"/>
              </a:endParaRPr>
            </a:p>
          </p:txBody>
        </p:sp>
        <p:sp>
          <p:nvSpPr>
            <p:cNvPr id="14359" name="Rectangle 27">
              <a:extLst>
                <a:ext uri="{FF2B5EF4-FFF2-40B4-BE49-F238E27FC236}">
                  <a16:creationId xmlns="" xmlns:a16="http://schemas.microsoft.com/office/drawing/2014/main" id="{B820516A-B225-463C-A2E1-DBEF53B93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2" y="7348"/>
              <a:ext cx="3690" cy="75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00" b="1" dirty="0">
                  <a:solidFill>
                    <a:srgbClr val="FF0000"/>
                  </a:solidFill>
                  <a:latin typeface="Times New Roman" pitchFamily="18" charset="0"/>
                  <a:cs typeface="B Lotus" pitchFamily="2" charset="-78"/>
                </a:rPr>
                <a:t> </a:t>
              </a:r>
              <a:r>
                <a:rPr lang="fa-IR" altLang="zh-CN" sz="2800" b="1" dirty="0">
                  <a:solidFill>
                    <a:srgbClr val="FF0000"/>
                  </a:solidFill>
                  <a:latin typeface="Times New Roman" pitchFamily="18" charset="0"/>
                  <a:cs typeface="B Titr" pitchFamily="2" charset="-78"/>
                </a:rPr>
                <a:t>عصر اطلاعات برای سلامت</a:t>
              </a:r>
              <a:endParaRPr lang="en-US" altLang="zh-CN" sz="2800" dirty="0">
                <a:latin typeface="+mn-lt"/>
                <a:cs typeface="B Titr" pitchFamily="2" charset="-78"/>
              </a:endParaRPr>
            </a:p>
          </p:txBody>
        </p:sp>
        <p:sp>
          <p:nvSpPr>
            <p:cNvPr id="8217" name="AutoShape 24">
              <a:extLst>
                <a:ext uri="{FF2B5EF4-FFF2-40B4-BE49-F238E27FC236}">
                  <a16:creationId xmlns="" xmlns:a16="http://schemas.microsoft.com/office/drawing/2014/main" id="{CB27B2D4-ABD1-4E3D-BCE8-BB687CC7A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8" y="8937"/>
              <a:ext cx="1425" cy="535"/>
            </a:xfrm>
            <a:prstGeom prst="callout1">
              <a:avLst>
                <a:gd name="adj1" fmla="val 20630"/>
                <a:gd name="adj2" fmla="val -8759"/>
                <a:gd name="adj3" fmla="val 17477"/>
                <a:gd name="adj4" fmla="val -57481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ar-SA" altLang="zh-CN" sz="2000" b="1">
                  <a:solidFill>
                    <a:srgbClr val="FF0000"/>
                  </a:solidFill>
                  <a:latin typeface="Rockwell Extra Bold" panose="020B0604020202020204" pitchFamily="18" charset="0"/>
                  <a:cs typeface="B Titr" panose="00000700000000000000" pitchFamily="2" charset="-78"/>
                </a:rPr>
                <a:t>خانواد</a:t>
              </a:r>
              <a:r>
                <a:rPr lang="fa-IR" altLang="zh-CN" sz="2000" b="1">
                  <a:solidFill>
                    <a:srgbClr val="FF0000"/>
                  </a:solidFill>
                  <a:latin typeface="Rockwell Extra Bold" panose="020B0604020202020204" pitchFamily="18" charset="0"/>
                  <a:cs typeface="B Titr" panose="00000700000000000000" pitchFamily="2" charset="-78"/>
                </a:rPr>
                <a:t>/</a:t>
              </a:r>
              <a:r>
                <a:rPr lang="ar-SA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دوستان</a:t>
              </a:r>
              <a:endParaRPr lang="en-US" altLang="zh-CN" sz="2000">
                <a:solidFill>
                  <a:srgbClr val="FF0000"/>
                </a:solidFill>
                <a:latin typeface="Tw Cen MT" panose="020B0602020104020603" pitchFamily="34" charset="0"/>
                <a:cs typeface="B Titr" panose="00000700000000000000" pitchFamily="2" charset="-78"/>
              </a:endParaRPr>
            </a:p>
          </p:txBody>
        </p:sp>
        <p:sp>
          <p:nvSpPr>
            <p:cNvPr id="8218" name="AutoShape 23">
              <a:extLst>
                <a:ext uri="{FF2B5EF4-FFF2-40B4-BE49-F238E27FC236}">
                  <a16:creationId xmlns="" xmlns:a16="http://schemas.microsoft.com/office/drawing/2014/main" id="{6B63E7F9-721F-4238-AE31-952F8964C5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8" y="11204"/>
              <a:ext cx="1921" cy="682"/>
            </a:xfrm>
            <a:prstGeom prst="callout1">
              <a:avLst>
                <a:gd name="adj1" fmla="val 20630"/>
                <a:gd name="adj2" fmla="val -5375"/>
                <a:gd name="adj3" fmla="val 14898"/>
                <a:gd name="adj4" fmla="val -35722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zh-CN" sz="2000" b="1">
                  <a:latin typeface="Times New Roman" panose="02020603050405020304" pitchFamily="18" charset="0"/>
                  <a:cs typeface="华文仿宋" panose="020B0503020204020204" pitchFamily="2" charset="-122"/>
                </a:rPr>
                <a:t> </a:t>
              </a:r>
              <a:r>
                <a:rPr lang="fa-IR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متخصص: شریک</a:t>
              </a:r>
              <a:endParaRPr lang="en-US" altLang="zh-CN" sz="2000">
                <a:solidFill>
                  <a:srgbClr val="FF0000"/>
                </a:solidFill>
                <a:latin typeface="Tw Cen MT" panose="020B0602020104020603" pitchFamily="34" charset="0"/>
                <a:cs typeface="B Titr" panose="00000700000000000000" pitchFamily="2" charset="-78"/>
              </a:endParaRPr>
            </a:p>
          </p:txBody>
        </p:sp>
        <p:sp>
          <p:nvSpPr>
            <p:cNvPr id="8219" name="AutoShape 22">
              <a:extLst>
                <a:ext uri="{FF2B5EF4-FFF2-40B4-BE49-F238E27FC236}">
                  <a16:creationId xmlns="" xmlns:a16="http://schemas.microsoft.com/office/drawing/2014/main" id="{8DC1EAEA-18CF-4108-89F2-55B3320F4A1F}"/>
                </a:ext>
              </a:extLst>
            </p:cNvPr>
            <p:cNvSpPr>
              <a:spLocks/>
            </p:cNvSpPr>
            <p:nvPr/>
          </p:nvSpPr>
          <p:spPr bwMode="auto">
            <a:xfrm rot="-60000">
              <a:off x="6885" y="10502"/>
              <a:ext cx="1797" cy="593"/>
            </a:xfrm>
            <a:prstGeom prst="callout1">
              <a:avLst>
                <a:gd name="adj1" fmla="val 20630"/>
                <a:gd name="adj2" fmla="val -5356"/>
                <a:gd name="adj3" fmla="val 14898"/>
                <a:gd name="adj4" fmla="val -35602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zh-CN" sz="1100" b="1">
                  <a:latin typeface="Times New Roman" panose="02020603050405020304" pitchFamily="18" charset="0"/>
                  <a:cs typeface="B Lotus" panose="00000400000000000000" pitchFamily="2" charset="-78"/>
                </a:rPr>
                <a:t>   </a:t>
              </a:r>
              <a:r>
                <a:rPr lang="ar-SA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متخصص:</a:t>
              </a:r>
              <a:r>
                <a:rPr lang="fa-IR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 </a:t>
              </a:r>
              <a:r>
                <a:rPr lang="ar-SA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تسهیل</a:t>
              </a:r>
              <a:r>
                <a:rPr lang="fa-IR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گر</a:t>
              </a:r>
              <a:endParaRPr lang="en-US" altLang="zh-CN" sz="2000">
                <a:solidFill>
                  <a:srgbClr val="FF0000"/>
                </a:solidFill>
                <a:latin typeface="Tw Cen MT" panose="020B0602020104020603" pitchFamily="34" charset="0"/>
                <a:cs typeface="B Titr" panose="00000700000000000000" pitchFamily="2" charset="-78"/>
              </a:endParaRPr>
            </a:p>
          </p:txBody>
        </p:sp>
        <p:sp>
          <p:nvSpPr>
            <p:cNvPr id="8220" name="AutoShape 21">
              <a:extLst>
                <a:ext uri="{FF2B5EF4-FFF2-40B4-BE49-F238E27FC236}">
                  <a16:creationId xmlns="" xmlns:a16="http://schemas.microsoft.com/office/drawing/2014/main" id="{7491DEF7-69C4-416E-AB4E-2B8E86272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0" y="12138"/>
              <a:ext cx="1947" cy="816"/>
            </a:xfrm>
            <a:prstGeom prst="callout1">
              <a:avLst>
                <a:gd name="adj1" fmla="val 20630"/>
                <a:gd name="adj2" fmla="val -4903"/>
                <a:gd name="adj3" fmla="val 14898"/>
                <a:gd name="adj4" fmla="val -32583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ar-SA" altLang="zh-CN" sz="1000" b="1">
                  <a:latin typeface="Times New Roman" panose="02020603050405020304" pitchFamily="18" charset="0"/>
                  <a:cs typeface="华文仿宋" panose="020B0503020204020204" pitchFamily="2" charset="-122"/>
                </a:rPr>
                <a:t>  </a:t>
              </a:r>
              <a:r>
                <a:rPr lang="ar-SA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متخصص:</a:t>
              </a:r>
              <a:r>
                <a:rPr lang="fa-IR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 </a:t>
              </a:r>
              <a:r>
                <a:rPr lang="ar-SA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معتبر</a:t>
              </a:r>
              <a:endParaRPr lang="ar-SA" altLang="zh-CN" sz="2000">
                <a:solidFill>
                  <a:srgbClr val="FF0000"/>
                </a:solidFill>
                <a:latin typeface="Tw Cen MT" panose="020B0602020104020603" pitchFamily="34" charset="0"/>
                <a:cs typeface="B Titr" panose="00000700000000000000" pitchFamily="2" charset="-78"/>
              </a:endParaRPr>
            </a:p>
          </p:txBody>
        </p:sp>
        <p:sp>
          <p:nvSpPr>
            <p:cNvPr id="8221" name="AutoShape 20">
              <a:extLst>
                <a:ext uri="{FF2B5EF4-FFF2-40B4-BE49-F238E27FC236}">
                  <a16:creationId xmlns="" xmlns:a16="http://schemas.microsoft.com/office/drawing/2014/main" id="{70643DC9-804E-43EC-8A2A-0FAC6719092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2914" y="8165"/>
              <a:ext cx="4664" cy="4389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cmpd="dbl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fa-IR" altLang="en-US">
                <a:latin typeface="Constantia" panose="02030602050306030303" pitchFamily="18" charset="0"/>
              </a:endParaRPr>
            </a:p>
          </p:txBody>
        </p:sp>
        <p:sp>
          <p:nvSpPr>
            <p:cNvPr id="8222" name="Line 19">
              <a:extLst>
                <a:ext uri="{FF2B5EF4-FFF2-40B4-BE49-F238E27FC236}">
                  <a16:creationId xmlns="" xmlns:a16="http://schemas.microsoft.com/office/drawing/2014/main" id="{B6A6490F-2749-41AE-BA5B-ABCFEC39ADE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120000">
              <a:off x="4744" y="11601"/>
              <a:ext cx="979" cy="75"/>
            </a:xfrm>
            <a:prstGeom prst="line">
              <a:avLst/>
            </a:prstGeom>
            <a:noFill/>
            <a:ln w="38100" cmpd="dbl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3" name="Line 18">
              <a:extLst>
                <a:ext uri="{FF2B5EF4-FFF2-40B4-BE49-F238E27FC236}">
                  <a16:creationId xmlns="" xmlns:a16="http://schemas.microsoft.com/office/drawing/2014/main" id="{9570138F-7AFE-4D9A-9235-FDDEF704503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120000">
              <a:off x="4499" y="11019"/>
              <a:ext cx="1530" cy="92"/>
            </a:xfrm>
            <a:prstGeom prst="line">
              <a:avLst/>
            </a:prstGeom>
            <a:noFill/>
            <a:ln w="38100" cmpd="dbl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4" name="Line 17">
              <a:extLst>
                <a:ext uri="{FF2B5EF4-FFF2-40B4-BE49-F238E27FC236}">
                  <a16:creationId xmlns="" xmlns:a16="http://schemas.microsoft.com/office/drawing/2014/main" id="{32C50C12-C82A-4265-98B8-518856EF3B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70" y="10213"/>
              <a:ext cx="2387" cy="75"/>
            </a:xfrm>
            <a:prstGeom prst="line">
              <a:avLst/>
            </a:prstGeom>
            <a:noFill/>
            <a:ln w="38100" cmpd="dbl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5" name="Line 16">
              <a:extLst>
                <a:ext uri="{FF2B5EF4-FFF2-40B4-BE49-F238E27FC236}">
                  <a16:creationId xmlns="" xmlns:a16="http://schemas.microsoft.com/office/drawing/2014/main" id="{1D021F48-3588-4A2F-8314-9787A8254E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42" y="9428"/>
              <a:ext cx="3244" cy="75"/>
            </a:xfrm>
            <a:prstGeom prst="line">
              <a:avLst/>
            </a:prstGeom>
            <a:noFill/>
            <a:ln w="38100" cmpd="dbl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6" name="Line 15">
              <a:extLst>
                <a:ext uri="{FF2B5EF4-FFF2-40B4-BE49-F238E27FC236}">
                  <a16:creationId xmlns="" xmlns:a16="http://schemas.microsoft.com/office/drawing/2014/main" id="{16EF78B1-B9EA-496F-9E40-5A73D05A4EF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60000">
              <a:off x="3275" y="8675"/>
              <a:ext cx="4058" cy="75"/>
            </a:xfrm>
            <a:prstGeom prst="line">
              <a:avLst/>
            </a:prstGeom>
            <a:noFill/>
            <a:ln w="38100" cmpd="dbl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7" name="Text Box 12">
              <a:extLst>
                <a:ext uri="{FF2B5EF4-FFF2-40B4-BE49-F238E27FC236}">
                  <a16:creationId xmlns="" xmlns:a16="http://schemas.microsoft.com/office/drawing/2014/main" id="{ED2D799F-7CD2-461E-AB99-66B00B86B7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7" y="3951"/>
              <a:ext cx="1442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zh-CN" sz="1200">
                  <a:solidFill>
                    <a:srgbClr val="002060"/>
                  </a:solidFill>
                  <a:latin typeface="Times New Roman" panose="02020603050405020304" pitchFamily="18" charset="0"/>
                  <a:cs typeface="B Lotus" panose="00000400000000000000" pitchFamily="2" charset="-78"/>
                </a:rPr>
                <a:t> </a:t>
              </a:r>
              <a:r>
                <a:rPr lang="fa-IR" altLang="zh-CN" sz="2000">
                  <a:solidFill>
                    <a:srgbClr val="002060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بیشترین تمایل</a:t>
              </a:r>
              <a:endParaRPr lang="en-US" altLang="zh-CN" sz="2000">
                <a:solidFill>
                  <a:srgbClr val="002060"/>
                </a:solidFill>
                <a:latin typeface="Tw Cen MT" panose="020B0602020104020603" pitchFamily="34" charset="0"/>
                <a:cs typeface="B Titr" panose="00000700000000000000" pitchFamily="2" charset="-78"/>
              </a:endParaRPr>
            </a:p>
          </p:txBody>
        </p:sp>
        <p:sp>
          <p:nvSpPr>
            <p:cNvPr id="8228" name="Text Box 11">
              <a:extLst>
                <a:ext uri="{FF2B5EF4-FFF2-40B4-BE49-F238E27FC236}">
                  <a16:creationId xmlns="" xmlns:a16="http://schemas.microsoft.com/office/drawing/2014/main" id="{32EF6DCB-CCD9-42AC-86DB-BDB2794A53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9" y="6413"/>
              <a:ext cx="1442" cy="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zh-CN" sz="1200">
                  <a:solidFill>
                    <a:srgbClr val="002060"/>
                  </a:solidFill>
                  <a:latin typeface="Times New Roman" panose="02020603050405020304" pitchFamily="18" charset="0"/>
                  <a:cs typeface="B Lotus" panose="00000400000000000000" pitchFamily="2" charset="-78"/>
                </a:rPr>
                <a:t> </a:t>
              </a:r>
              <a:r>
                <a:rPr lang="fa-IR" altLang="zh-CN" sz="2000">
                  <a:solidFill>
                    <a:srgbClr val="002060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کمترین تمایل</a:t>
              </a:r>
              <a:endParaRPr lang="en-US" altLang="zh-CN" sz="2000">
                <a:solidFill>
                  <a:srgbClr val="002060"/>
                </a:solidFill>
                <a:latin typeface="Tw Cen MT" panose="020B0602020104020603" pitchFamily="34" charset="0"/>
                <a:cs typeface="B Titr" panose="00000700000000000000" pitchFamily="2" charset="-78"/>
              </a:endParaRPr>
            </a:p>
          </p:txBody>
        </p:sp>
        <p:sp>
          <p:nvSpPr>
            <p:cNvPr id="8229" name="Text Box 9">
              <a:extLst>
                <a:ext uri="{FF2B5EF4-FFF2-40B4-BE49-F238E27FC236}">
                  <a16:creationId xmlns="" xmlns:a16="http://schemas.microsoft.com/office/drawing/2014/main" id="{193F88AC-D9BA-4AF9-9D6E-20E203C2A1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7" y="7523"/>
              <a:ext cx="1549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zh-CN" sz="1200">
                  <a:latin typeface="Times New Roman" panose="02020603050405020304" pitchFamily="18" charset="0"/>
                  <a:cs typeface="华文仿宋" panose="020B0503020204020204" pitchFamily="2" charset="-122"/>
                </a:rPr>
                <a:t>  </a:t>
              </a:r>
              <a:r>
                <a:rPr lang="fa-IR" altLang="zh-CN">
                  <a:solidFill>
                    <a:srgbClr val="002060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بیشترین تمایل</a:t>
              </a:r>
              <a:endParaRPr lang="en-US" altLang="zh-CN">
                <a:solidFill>
                  <a:srgbClr val="002060"/>
                </a:solidFill>
                <a:latin typeface="Tw Cen MT" panose="020B0602020104020603" pitchFamily="34" charset="0"/>
                <a:cs typeface="B Titr" panose="00000700000000000000" pitchFamily="2" charset="-78"/>
              </a:endParaRPr>
            </a:p>
            <a:p>
              <a:endParaRPr lang="en-US" altLang="zh-CN">
                <a:latin typeface="Tw Cen MT" panose="020B0602020104020603" pitchFamily="34" charset="0"/>
                <a:cs typeface="华文仿宋" panose="020B0503020204020204" pitchFamily="2" charset="-122"/>
              </a:endParaRPr>
            </a:p>
          </p:txBody>
        </p:sp>
        <p:sp>
          <p:nvSpPr>
            <p:cNvPr id="8230" name="Text Box 8">
              <a:extLst>
                <a:ext uri="{FF2B5EF4-FFF2-40B4-BE49-F238E27FC236}">
                  <a16:creationId xmlns="" xmlns:a16="http://schemas.microsoft.com/office/drawing/2014/main" id="{A85F77B1-0F14-4B7D-91F1-998F0B591E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0" y="11973"/>
              <a:ext cx="1479" cy="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zh-CN" sz="1200" b="1">
                  <a:latin typeface="Times New Roman" panose="02020603050405020304" pitchFamily="18" charset="0"/>
                  <a:cs typeface="B Lotus" panose="00000400000000000000" pitchFamily="2" charset="-78"/>
                </a:rPr>
                <a:t> </a:t>
              </a:r>
              <a:r>
                <a:rPr lang="fa-IR" altLang="zh-CN" sz="2000" b="1">
                  <a:solidFill>
                    <a:srgbClr val="002060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کمترین تمایل</a:t>
              </a:r>
              <a:endParaRPr lang="en-US" altLang="zh-CN" sz="2000">
                <a:solidFill>
                  <a:srgbClr val="002060"/>
                </a:solidFill>
                <a:latin typeface="Tw Cen MT" panose="020B0602020104020603" pitchFamily="34" charset="0"/>
                <a:cs typeface="B Titr" panose="00000700000000000000" pitchFamily="2" charset="-78"/>
              </a:endParaRPr>
            </a:p>
          </p:txBody>
        </p:sp>
        <p:sp>
          <p:nvSpPr>
            <p:cNvPr id="8231" name="Text Box 6">
              <a:extLst>
                <a:ext uri="{FF2B5EF4-FFF2-40B4-BE49-F238E27FC236}">
                  <a16:creationId xmlns="" xmlns:a16="http://schemas.microsoft.com/office/drawing/2014/main" id="{4EF4DD1C-35B3-4FEE-BD7C-50993907BF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7917" y="5343"/>
              <a:ext cx="2146" cy="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zh-CN" sz="2000">
                  <a:latin typeface="Times New Roman" panose="02020603050405020304" pitchFamily="18" charset="0"/>
                  <a:cs typeface="B Lotus" panose="00000400000000000000" pitchFamily="2" charset="-78"/>
                </a:rPr>
                <a:t> </a:t>
              </a:r>
              <a:r>
                <a:rPr lang="fa-IR" altLang="zh-CN" sz="2800" b="1">
                  <a:solidFill>
                    <a:srgbClr val="C00000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هزینه</a:t>
              </a:r>
              <a:endParaRPr lang="fa-IR" altLang="zh-CN" sz="2800">
                <a:solidFill>
                  <a:srgbClr val="C00000"/>
                </a:solidFill>
                <a:latin typeface="Tw Cen MT" panose="020B0602020104020603" pitchFamily="34" charset="0"/>
                <a:cs typeface="B Titr" panose="00000700000000000000" pitchFamily="2" charset="-78"/>
              </a:endParaRPr>
            </a:p>
          </p:txBody>
        </p:sp>
        <p:sp>
          <p:nvSpPr>
            <p:cNvPr id="8232" name="Text Box 4">
              <a:extLst>
                <a:ext uri="{FF2B5EF4-FFF2-40B4-BE49-F238E27FC236}">
                  <a16:creationId xmlns="" xmlns:a16="http://schemas.microsoft.com/office/drawing/2014/main" id="{D5A85BC7-684D-46F6-BDBC-E353BE3C0F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7421" y="9998"/>
              <a:ext cx="3419" cy="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ar-SA" altLang="zh-CN" sz="2000" b="1">
                  <a:latin typeface="Times New Roman" panose="02020603050405020304" pitchFamily="18" charset="0"/>
                  <a:cs typeface="B Lotus" panose="00000400000000000000" pitchFamily="2" charset="-78"/>
                </a:rPr>
                <a:t>  </a:t>
              </a:r>
              <a:r>
                <a:rPr lang="ar-SA" altLang="zh-CN" sz="2800" b="1">
                  <a:solidFill>
                    <a:srgbClr val="C00000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هزینه</a:t>
              </a:r>
              <a:endParaRPr lang="ar-SA" altLang="zh-CN" sz="2800">
                <a:solidFill>
                  <a:srgbClr val="C00000"/>
                </a:solidFill>
                <a:latin typeface="Tw Cen MT" panose="020B0602020104020603" pitchFamily="34" charset="0"/>
                <a:cs typeface="B Titr" panose="00000700000000000000" pitchFamily="2" charset="-78"/>
              </a:endParaRPr>
            </a:p>
          </p:txBody>
        </p:sp>
        <p:sp>
          <p:nvSpPr>
            <p:cNvPr id="8233" name="AutoShape 3">
              <a:extLst>
                <a:ext uri="{FF2B5EF4-FFF2-40B4-BE49-F238E27FC236}">
                  <a16:creationId xmlns="" xmlns:a16="http://schemas.microsoft.com/office/drawing/2014/main" id="{3B183582-577E-469A-89AD-E8CF72D40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" y="4124"/>
              <a:ext cx="331" cy="1701"/>
            </a:xfrm>
            <a:prstGeom prst="rightBrace">
              <a:avLst>
                <a:gd name="adj1" fmla="val 25695"/>
                <a:gd name="adj2" fmla="val 33644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fa-IR" altLang="en-US">
                <a:latin typeface="Constantia" panose="02030602050306030303" pitchFamily="18" charset="0"/>
              </a:endParaRPr>
            </a:p>
          </p:txBody>
        </p:sp>
        <p:sp>
          <p:nvSpPr>
            <p:cNvPr id="8234" name="Text Box 2">
              <a:extLst>
                <a:ext uri="{FF2B5EF4-FFF2-40B4-BE49-F238E27FC236}">
                  <a16:creationId xmlns="" xmlns:a16="http://schemas.microsoft.com/office/drawing/2014/main" id="{B919C52A-0DD7-4541-A66E-007E75E8B2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79" y="4502"/>
              <a:ext cx="1782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zh-CN" sz="1200" b="1">
                  <a:latin typeface="Times New Roman" panose="02020603050405020304" pitchFamily="18" charset="0"/>
                  <a:cs typeface="B Lotus" panose="00000400000000000000" pitchFamily="2" charset="-78"/>
                </a:rPr>
                <a:t>  </a:t>
              </a:r>
              <a:r>
                <a:rPr lang="ar-SA" altLang="zh-CN" sz="2000" b="1">
                  <a:solidFill>
                    <a:srgbClr val="7030A0"/>
                  </a:solidFill>
                  <a:latin typeface="Times New Roman" panose="02020603050405020304" pitchFamily="18" charset="0"/>
                  <a:cs typeface="B Titr" panose="00000700000000000000" pitchFamily="2" charset="-78"/>
                </a:rPr>
                <a:t>مراقبت تخصصی</a:t>
              </a:r>
              <a:endParaRPr lang="en-US" altLang="zh-CN" sz="2000">
                <a:solidFill>
                  <a:srgbClr val="7030A0"/>
                </a:solidFill>
                <a:latin typeface="Tw Cen MT" panose="020B0602020104020603" pitchFamily="34" charset="0"/>
                <a:cs typeface="B Titr" panose="00000700000000000000" pitchFamily="2" charset="-78"/>
              </a:endParaRPr>
            </a:p>
            <a:p>
              <a:endParaRPr lang="en-US" altLang="zh-CN">
                <a:latin typeface="Tw Cen MT" panose="020B0602020104020603" pitchFamily="34" charset="0"/>
                <a:cs typeface="华文仿宋" panose="020B0503020204020204" pitchFamily="2" charset="-122"/>
              </a:endParaRPr>
            </a:p>
          </p:txBody>
        </p:sp>
      </p:grpSp>
      <p:sp>
        <p:nvSpPr>
          <p:cNvPr id="8196" name="Rectangle 45">
            <a:extLst>
              <a:ext uri="{FF2B5EF4-FFF2-40B4-BE49-F238E27FC236}">
                <a16:creationId xmlns="" xmlns:a16="http://schemas.microsoft.com/office/drawing/2014/main" id="{03DD525D-BF4F-4CCF-9286-2CEBA9BD1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3733800"/>
            <a:ext cx="2286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ar-SA" altLang="zh-CN" sz="2000" b="1">
                <a:solidFill>
                  <a:srgbClr val="FF0000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شبکه های خودیاری</a:t>
            </a:r>
            <a:endParaRPr lang="fa-IR" altLang="en-US" sz="2000">
              <a:solidFill>
                <a:srgbClr val="FF0000"/>
              </a:solidFill>
              <a:latin typeface="Tw Cen MT" panose="020B0602020104020603" pitchFamily="34" charset="0"/>
              <a:ea typeface="华文仿宋" panose="020B0503020204020204" pitchFamily="2" charset="-122"/>
              <a:cs typeface="B Titr" panose="00000700000000000000" pitchFamily="2" charset="-78"/>
            </a:endParaRPr>
          </a:p>
        </p:txBody>
      </p:sp>
      <p:sp>
        <p:nvSpPr>
          <p:cNvPr id="47" name="Up-Down Arrow 46">
            <a:extLst>
              <a:ext uri="{FF2B5EF4-FFF2-40B4-BE49-F238E27FC236}">
                <a16:creationId xmlns="" xmlns:a16="http://schemas.microsoft.com/office/drawing/2014/main" id="{4F02364A-9FD3-4BB9-BFF4-42B816440C29}"/>
              </a:ext>
            </a:extLst>
          </p:cNvPr>
          <p:cNvSpPr/>
          <p:nvPr/>
        </p:nvSpPr>
        <p:spPr>
          <a:xfrm>
            <a:off x="714375" y="3000375"/>
            <a:ext cx="285750" cy="2143125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a-IR"/>
          </a:p>
        </p:txBody>
      </p:sp>
      <p:sp>
        <p:nvSpPr>
          <p:cNvPr id="49" name="Up-Down Arrow 48">
            <a:extLst>
              <a:ext uri="{FF2B5EF4-FFF2-40B4-BE49-F238E27FC236}">
                <a16:creationId xmlns="" xmlns:a16="http://schemas.microsoft.com/office/drawing/2014/main" id="{B1388E4B-DE50-413E-8DE9-1D859336794C}"/>
              </a:ext>
            </a:extLst>
          </p:cNvPr>
          <p:cNvSpPr/>
          <p:nvPr/>
        </p:nvSpPr>
        <p:spPr>
          <a:xfrm>
            <a:off x="714375" y="785813"/>
            <a:ext cx="214313" cy="1000125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a-IR"/>
          </a:p>
        </p:txBody>
      </p:sp>
      <p:sp>
        <p:nvSpPr>
          <p:cNvPr id="52" name="Up Arrow 51">
            <a:extLst>
              <a:ext uri="{FF2B5EF4-FFF2-40B4-BE49-F238E27FC236}">
                <a16:creationId xmlns="" xmlns:a16="http://schemas.microsoft.com/office/drawing/2014/main" id="{0C7B1D69-8CB9-4FB5-84D8-9C35A1FB65CF}"/>
              </a:ext>
            </a:extLst>
          </p:cNvPr>
          <p:cNvSpPr/>
          <p:nvPr/>
        </p:nvSpPr>
        <p:spPr>
          <a:xfrm>
            <a:off x="8143875" y="785813"/>
            <a:ext cx="214313" cy="977900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a-IR"/>
          </a:p>
        </p:txBody>
      </p:sp>
      <p:sp>
        <p:nvSpPr>
          <p:cNvPr id="53" name="Down Arrow 52">
            <a:extLst>
              <a:ext uri="{FF2B5EF4-FFF2-40B4-BE49-F238E27FC236}">
                <a16:creationId xmlns="" xmlns:a16="http://schemas.microsoft.com/office/drawing/2014/main" id="{0C5C8E53-4661-42A4-A9EA-3187270B0A67}"/>
              </a:ext>
            </a:extLst>
          </p:cNvPr>
          <p:cNvSpPr/>
          <p:nvPr/>
        </p:nvSpPr>
        <p:spPr>
          <a:xfrm>
            <a:off x="8358188" y="3214688"/>
            <a:ext cx="269875" cy="204946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a-IR"/>
          </a:p>
        </p:txBody>
      </p:sp>
      <p:sp>
        <p:nvSpPr>
          <p:cNvPr id="8201" name="Rectangle 43">
            <a:extLst>
              <a:ext uri="{FF2B5EF4-FFF2-40B4-BE49-F238E27FC236}">
                <a16:creationId xmlns="" xmlns:a16="http://schemas.microsoft.com/office/drawing/2014/main" id="{085A36CE-5AB6-4BB2-BE08-6B94A44F9B3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086600" y="2895600"/>
            <a:ext cx="152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fa-IR" altLang="zh-CN" sz="2000" b="1">
                <a:solidFill>
                  <a:srgbClr val="C00000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فرد </a:t>
            </a:r>
            <a:endParaRPr lang="en-US" altLang="en-US" sz="2000">
              <a:latin typeface="Tw Cen MT" panose="020B0602020104020603" pitchFamily="34" charset="0"/>
              <a:ea typeface="华文仿宋" panose="020B0503020204020204" pitchFamily="2" charset="-122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4">
            <a:extLst>
              <a:ext uri="{FF2B5EF4-FFF2-40B4-BE49-F238E27FC236}">
                <a16:creationId xmlns="" xmlns:a16="http://schemas.microsoft.com/office/drawing/2014/main" id="{BA72BF5D-D434-4E9F-8742-1F61343AB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5400"/>
            <a:ext cx="9144000" cy="5181600"/>
          </a:xfrm>
          <a:prstGeom prst="triangle">
            <a:avLst>
              <a:gd name="adj" fmla="val 5047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fa-IR" altLang="en-US">
              <a:latin typeface="Tw Cen MT" panose="020B0602020104020603" pitchFamily="34" charset="0"/>
            </a:endParaRPr>
          </a:p>
        </p:txBody>
      </p:sp>
      <p:sp>
        <p:nvSpPr>
          <p:cNvPr id="9219" name="Line 5">
            <a:extLst>
              <a:ext uri="{FF2B5EF4-FFF2-40B4-BE49-F238E27FC236}">
                <a16:creationId xmlns="" xmlns:a16="http://schemas.microsoft.com/office/drawing/2014/main" id="{28F49B2E-087A-4326-AE45-94682317D8C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3581400"/>
            <a:ext cx="37338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0" name="Line 6">
            <a:extLst>
              <a:ext uri="{FF2B5EF4-FFF2-40B4-BE49-F238E27FC236}">
                <a16:creationId xmlns="" xmlns:a16="http://schemas.microsoft.com/office/drawing/2014/main" id="{3CBC8DA2-B511-4C36-9479-01070B144B4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85875" y="5059363"/>
            <a:ext cx="6572250" cy="46037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9" name="Text Box 7">
            <a:extLst>
              <a:ext uri="{FF2B5EF4-FFF2-40B4-BE49-F238E27FC236}">
                <a16:creationId xmlns="" xmlns:a16="http://schemas.microsoft.com/office/drawing/2014/main" id="{6F6E0B2A-D5AF-41F8-8887-F98FFD90F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667000"/>
            <a:ext cx="3048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B Titr" pitchFamily="2" charset="-78"/>
              </a:rPr>
              <a:t>زندگي</a:t>
            </a:r>
            <a:r>
              <a:rPr lang="fa-IR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B Titr" pitchFamily="2" charset="-78"/>
              </a:rPr>
              <a:t> با کیفیت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sz="2000" b="1" dirty="0">
              <a:solidFill>
                <a:srgbClr val="C00000"/>
              </a:solidFill>
              <a:latin typeface="+mn-lt"/>
              <a:cs typeface="B Titr" pitchFamily="2" charset="-78"/>
            </a:endParaRPr>
          </a:p>
        </p:txBody>
      </p:sp>
      <p:sp>
        <p:nvSpPr>
          <p:cNvPr id="36870" name="Text Box 8">
            <a:extLst>
              <a:ext uri="{FF2B5EF4-FFF2-40B4-BE49-F238E27FC236}">
                <a16:creationId xmlns="" xmlns:a16="http://schemas.microsoft.com/office/drawing/2014/main" id="{E3A460DC-C005-4DE0-AF9A-175AB65CA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962400"/>
            <a:ext cx="3962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ar-SA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B Titr" pitchFamily="2" charset="-78"/>
              </a:rPr>
              <a:t>ارتقاي سلامت</a:t>
            </a:r>
            <a:r>
              <a:rPr lang="ar-SA" sz="3600" b="1" dirty="0">
                <a:solidFill>
                  <a:srgbClr val="7030A0"/>
                </a:solidFill>
                <a:latin typeface="+mn-lt"/>
                <a:cs typeface="B Titr" pitchFamily="2" charset="-78"/>
              </a:rPr>
              <a:t> </a:t>
            </a:r>
            <a:r>
              <a:rPr lang="ar-SA" sz="4000" b="1" dirty="0">
                <a:solidFill>
                  <a:srgbClr val="7030A0"/>
                </a:solidFill>
                <a:latin typeface="+mn-lt"/>
                <a:cs typeface="B Titr" pitchFamily="2" charset="-78"/>
              </a:rPr>
              <a:t> </a:t>
            </a:r>
            <a:endParaRPr lang="en-US" sz="4000" b="1" dirty="0">
              <a:solidFill>
                <a:srgbClr val="7030A0"/>
              </a:solidFill>
              <a:latin typeface="+mn-lt"/>
              <a:cs typeface="B Titr" pitchFamily="2" charset="-78"/>
            </a:endParaRPr>
          </a:p>
        </p:txBody>
      </p:sp>
      <p:sp>
        <p:nvSpPr>
          <p:cNvPr id="36871" name="Text Box 9">
            <a:extLst>
              <a:ext uri="{FF2B5EF4-FFF2-40B4-BE49-F238E27FC236}">
                <a16:creationId xmlns="" xmlns:a16="http://schemas.microsoft.com/office/drawing/2014/main" id="{EB543DA7-A296-41BB-9B44-F66781187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688" y="5357813"/>
            <a:ext cx="72866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ar-SA" altLang="en-US" b="1">
                <a:solidFill>
                  <a:srgbClr val="C0000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 </a:t>
            </a:r>
            <a:r>
              <a:rPr lang="fa-IR" altLang="en-US" b="1">
                <a:solidFill>
                  <a:srgbClr val="C0000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 </a:t>
            </a:r>
            <a:r>
              <a:rPr lang="fa-IR" altLang="en-US" sz="2200" b="1">
                <a:solidFill>
                  <a:srgbClr val="7030A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توسعه </a:t>
            </a:r>
            <a:r>
              <a:rPr lang="ar-SA" altLang="en-US" sz="2200" b="1">
                <a:solidFill>
                  <a:srgbClr val="7030A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سياست هاي سالم</a:t>
            </a:r>
            <a:r>
              <a:rPr lang="fa-IR" altLang="en-US" sz="2200" b="1">
                <a:solidFill>
                  <a:srgbClr val="7030A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؛ توسعه </a:t>
            </a:r>
            <a:r>
              <a:rPr lang="ar-SA" altLang="en-US" sz="2200" b="1">
                <a:solidFill>
                  <a:srgbClr val="7030A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محيط هاي </a:t>
            </a:r>
            <a:r>
              <a:rPr lang="fa-IR" altLang="en-US" sz="2200" b="1">
                <a:solidFill>
                  <a:srgbClr val="7030A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سالم ؛ توسعه اقدام جامعه؛ توانمندسازي افراد،گروه ها و جوامع؛ بازنگري در خدمات </a:t>
            </a:r>
            <a:r>
              <a:rPr lang="ar-SA" altLang="en-US" sz="2200" b="1">
                <a:solidFill>
                  <a:srgbClr val="7030A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سلامت</a:t>
            </a:r>
            <a:r>
              <a:rPr lang="fa-IR" altLang="en-US" sz="2200" b="1">
                <a:solidFill>
                  <a:srgbClr val="7030A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 </a:t>
            </a:r>
            <a:endParaRPr lang="en-US" altLang="en-US" sz="2200" b="1">
              <a:solidFill>
                <a:srgbClr val="7030A0"/>
              </a:solidFill>
              <a:latin typeface="Tw Cen MT" panose="020B0602020104020603" pitchFamily="34" charset="0"/>
              <a:cs typeface="B Titr" panose="00000700000000000000" pitchFamily="2" charset="-78"/>
            </a:endParaRPr>
          </a:p>
        </p:txBody>
      </p:sp>
      <p:sp>
        <p:nvSpPr>
          <p:cNvPr id="9224" name="AutoShape 10">
            <a:extLst>
              <a:ext uri="{FF2B5EF4-FFF2-40B4-BE49-F238E27FC236}">
                <a16:creationId xmlns="" xmlns:a16="http://schemas.microsoft.com/office/drawing/2014/main" id="{5266F9AE-A2E7-4CCD-BFE0-E26D4FF12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38200"/>
            <a:ext cx="3352800" cy="2514600"/>
          </a:xfrm>
          <a:prstGeom prst="triangle">
            <a:avLst>
              <a:gd name="adj" fmla="val 50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fa-IR" altLang="en-US">
              <a:latin typeface="Tw Cen MT" panose="020B0602020104020603" pitchFamily="34" charset="0"/>
            </a:endParaRPr>
          </a:p>
        </p:txBody>
      </p:sp>
      <p:sp>
        <p:nvSpPr>
          <p:cNvPr id="9225" name="Line 11">
            <a:extLst>
              <a:ext uri="{FF2B5EF4-FFF2-40B4-BE49-F238E27FC236}">
                <a16:creationId xmlns="" xmlns:a16="http://schemas.microsoft.com/office/drawing/2014/main" id="{C107F078-DD07-481A-9E82-962E8547ED0B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1905000"/>
            <a:ext cx="1219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6" name="Line 12">
            <a:extLst>
              <a:ext uri="{FF2B5EF4-FFF2-40B4-BE49-F238E27FC236}">
                <a16:creationId xmlns="" xmlns:a16="http://schemas.microsoft.com/office/drawing/2014/main" id="{792AC6ED-FB42-4D3A-83E2-87053D20FD93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2438400"/>
            <a:ext cx="18288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5" name="Text Box 13">
            <a:extLst>
              <a:ext uri="{FF2B5EF4-FFF2-40B4-BE49-F238E27FC236}">
                <a16:creationId xmlns="" xmlns:a16="http://schemas.microsoft.com/office/drawing/2014/main" id="{3028EE69-CF29-4693-9EC1-663D799B7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295400"/>
            <a:ext cx="68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ar-SA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B Titr" pitchFamily="2" charset="-78"/>
              </a:rPr>
              <a:t>هدف</a:t>
            </a:r>
            <a:r>
              <a:rPr lang="ar-SA" sz="2000" dirty="0">
                <a:solidFill>
                  <a:srgbClr val="FFFF00"/>
                </a:solidFill>
                <a:latin typeface="+mn-lt"/>
                <a:cs typeface="B Titr" pitchFamily="2" charset="-78"/>
              </a:rPr>
              <a:t> </a:t>
            </a:r>
          </a:p>
        </p:txBody>
      </p:sp>
      <p:sp>
        <p:nvSpPr>
          <p:cNvPr id="18446" name="Text Box 14">
            <a:extLst>
              <a:ext uri="{FF2B5EF4-FFF2-40B4-BE49-F238E27FC236}">
                <a16:creationId xmlns="" xmlns:a16="http://schemas.microsoft.com/office/drawing/2014/main" id="{28E50B21-9903-4DC4-951B-C78938FBD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905000"/>
            <a:ext cx="1066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fa-IR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B Titr" pitchFamily="2" charset="-78"/>
              </a:rPr>
              <a:t>راهبرد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8447" name="Text Box 15">
            <a:extLst>
              <a:ext uri="{FF2B5EF4-FFF2-40B4-BE49-F238E27FC236}">
                <a16:creationId xmlns="" xmlns:a16="http://schemas.microsoft.com/office/drawing/2014/main" id="{B2120115-952D-41FE-A761-1BC6FE48C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590800"/>
            <a:ext cx="1066800" cy="5842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fa-I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B Titr" pitchFamily="2" charset="-78"/>
              </a:rPr>
              <a:t>اقدام</a:t>
            </a:r>
            <a:endParaRPr 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B Titr" pitchFamily="2" charset="-78"/>
            </a:endParaRPr>
          </a:p>
        </p:txBody>
      </p:sp>
      <p:sp>
        <p:nvSpPr>
          <p:cNvPr id="9230" name="Rectangle 14">
            <a:extLst>
              <a:ext uri="{FF2B5EF4-FFF2-40B4-BE49-F238E27FC236}">
                <a16:creationId xmlns="" xmlns:a16="http://schemas.microsoft.com/office/drawing/2014/main" id="{7ADBA149-4CB5-406C-9D30-AA057253E8A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15000" y="990600"/>
            <a:ext cx="2960688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fa-IR" altLang="en-US" sz="3600" b="1">
                <a:solidFill>
                  <a:srgbClr val="C0000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هرم</a:t>
            </a:r>
            <a:r>
              <a:rPr lang="fa-IR" altLang="en-US" sz="3600">
                <a:solidFill>
                  <a:srgbClr val="C0000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 مفهومي گفتمان ارتقاي سلامت</a:t>
            </a:r>
            <a:endParaRPr lang="fa-IR" altLang="en-US" sz="3600" b="1">
              <a:solidFill>
                <a:srgbClr val="C00000"/>
              </a:solidFill>
              <a:latin typeface="Tw Cen MT" panose="020B0602020104020603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6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build="p"/>
      <p:bldP spid="36870" grpId="0" build="p"/>
      <p:bldP spid="36871" grpId="0" build="p"/>
      <p:bldP spid="36875" grpId="0" build="p"/>
      <p:bldP spid="18446" grpId="0" build="p"/>
      <p:bldP spid="1844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4">
            <a:extLst>
              <a:ext uri="{FF2B5EF4-FFF2-40B4-BE49-F238E27FC236}">
                <a16:creationId xmlns="" xmlns:a16="http://schemas.microsoft.com/office/drawing/2014/main" id="{F65FCEDF-AAF5-4A84-8D9B-CC3C3C6DC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85875"/>
            <a:ext cx="9144000" cy="5181600"/>
          </a:xfrm>
          <a:prstGeom prst="triangle">
            <a:avLst>
              <a:gd name="adj" fmla="val 50634"/>
            </a:avLst>
          </a:prstGeom>
          <a:gradFill rotWithShape="0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fa-IR" altLang="en-US">
              <a:latin typeface="Tw Cen MT" panose="020B0602020104020603" pitchFamily="34" charset="0"/>
            </a:endParaRPr>
          </a:p>
        </p:txBody>
      </p:sp>
      <p:sp>
        <p:nvSpPr>
          <p:cNvPr id="10243" name="Line 5">
            <a:extLst>
              <a:ext uri="{FF2B5EF4-FFF2-40B4-BE49-F238E27FC236}">
                <a16:creationId xmlns="" xmlns:a16="http://schemas.microsoft.com/office/drawing/2014/main" id="{44DD6715-95AD-45F4-8EE0-98D47358BC37}"/>
              </a:ext>
            </a:extLst>
          </p:cNvPr>
          <p:cNvSpPr>
            <a:spLocks noChangeShapeType="1"/>
          </p:cNvSpPr>
          <p:nvPr/>
        </p:nvSpPr>
        <p:spPr bwMode="auto">
          <a:xfrm rot="60000" flipV="1">
            <a:off x="3071813" y="3000375"/>
            <a:ext cx="3000375" cy="46038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4" name="Line 6">
            <a:extLst>
              <a:ext uri="{FF2B5EF4-FFF2-40B4-BE49-F238E27FC236}">
                <a16:creationId xmlns="" xmlns:a16="http://schemas.microsoft.com/office/drawing/2014/main" id="{C73CE7A9-B68D-45ED-B42F-0FEDFBB34B58}"/>
              </a:ext>
            </a:extLst>
          </p:cNvPr>
          <p:cNvSpPr>
            <a:spLocks noChangeShapeType="1"/>
          </p:cNvSpPr>
          <p:nvPr/>
        </p:nvSpPr>
        <p:spPr bwMode="auto">
          <a:xfrm rot="-60000">
            <a:off x="2143125" y="4186238"/>
            <a:ext cx="4857750" cy="460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9" name="Text Box 7">
            <a:extLst>
              <a:ext uri="{FF2B5EF4-FFF2-40B4-BE49-F238E27FC236}">
                <a16:creationId xmlns="" xmlns:a16="http://schemas.microsoft.com/office/drawing/2014/main" id="{1E18FACC-CCBE-43F3-BB5C-7546245E3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214563"/>
            <a:ext cx="3048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fa-IR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B Titr" pitchFamily="2" charset="-78"/>
              </a:rPr>
              <a:t>مديريت بيماري ها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fa-IR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B Lotus" pitchFamily="2" charset="-78"/>
              </a:rPr>
              <a:t>(پيشگيري اوليه، ثانويه و ثالثيه)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sz="2000" b="1" dirty="0">
              <a:solidFill>
                <a:srgbClr val="C00000"/>
              </a:solidFill>
              <a:latin typeface="+mn-lt"/>
              <a:cs typeface="B Titr" pitchFamily="2" charset="-78"/>
            </a:endParaRPr>
          </a:p>
        </p:txBody>
      </p:sp>
      <p:sp>
        <p:nvSpPr>
          <p:cNvPr id="36870" name="Text Box 8">
            <a:extLst>
              <a:ext uri="{FF2B5EF4-FFF2-40B4-BE49-F238E27FC236}">
                <a16:creationId xmlns="" xmlns:a16="http://schemas.microsoft.com/office/drawing/2014/main" id="{24666651-6A91-4D7D-A0A5-4A6BDA6AF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071813"/>
            <a:ext cx="3962400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fa-IR" sz="2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B Titr" pitchFamily="2" charset="-78"/>
              </a:rPr>
              <a:t>مديريت عوامل خطر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fa-IR" sz="20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B Lotus" pitchFamily="2" charset="-78"/>
              </a:rPr>
              <a:t>(توسعه سياست ها،‌ موقعيت ها، محصولات و خدمات سالم)</a:t>
            </a:r>
            <a:endParaRPr lang="en-US" sz="2000" dirty="0">
              <a:solidFill>
                <a:schemeClr val="accent3">
                  <a:lumMod val="50000"/>
                </a:schemeClr>
              </a:solidFill>
              <a:latin typeface="+mn-lt"/>
              <a:cs typeface="B Lotus" pitchFamily="2" charset="-78"/>
            </a:endParaRPr>
          </a:p>
        </p:txBody>
      </p:sp>
      <p:sp>
        <p:nvSpPr>
          <p:cNvPr id="36871" name="Text Box 9">
            <a:extLst>
              <a:ext uri="{FF2B5EF4-FFF2-40B4-BE49-F238E27FC236}">
                <a16:creationId xmlns="" xmlns:a16="http://schemas.microsoft.com/office/drawing/2014/main" id="{52393934-A36C-40FC-9B6B-DAB175CA1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643438"/>
            <a:ext cx="8001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fa-IR" altLang="en-US" sz="3200" b="1">
                <a:solidFill>
                  <a:srgbClr val="FFFF0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مديريت سبك زندگي</a:t>
            </a:r>
          </a:p>
          <a:p>
            <a:pPr algn="ctr" eaLnBrk="1" hangingPunct="1"/>
            <a:r>
              <a:rPr lang="fa-IR" altLang="en-US" sz="3200" b="1">
                <a:solidFill>
                  <a:srgbClr val="FFFF00"/>
                </a:solidFill>
                <a:latin typeface="Tw Cen MT" panose="020B0602020104020603" pitchFamily="34" charset="0"/>
                <a:cs typeface="B Lotus" panose="00000400000000000000" pitchFamily="2" charset="-78"/>
              </a:rPr>
              <a:t>(توانمندسازي مردم و توسعه اقدام جامعه)</a:t>
            </a:r>
            <a:endParaRPr lang="en-US" altLang="en-US" sz="3200" b="1">
              <a:solidFill>
                <a:srgbClr val="FFFF00"/>
              </a:solidFill>
              <a:latin typeface="Tw Cen MT" panose="020B0602020104020603" pitchFamily="34" charset="0"/>
              <a:cs typeface="B Lotus" panose="00000400000000000000" pitchFamily="2" charset="-78"/>
            </a:endParaRPr>
          </a:p>
        </p:txBody>
      </p:sp>
      <p:sp>
        <p:nvSpPr>
          <p:cNvPr id="10248" name="Line 11">
            <a:extLst>
              <a:ext uri="{FF2B5EF4-FFF2-40B4-BE49-F238E27FC236}">
                <a16:creationId xmlns="" xmlns:a16="http://schemas.microsoft.com/office/drawing/2014/main" id="{E0E94C73-A10F-40E2-973E-4D7540F5DFE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1563" y="928688"/>
            <a:ext cx="1219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Rectangle 14">
            <a:extLst>
              <a:ext uri="{FF2B5EF4-FFF2-40B4-BE49-F238E27FC236}">
                <a16:creationId xmlns="" xmlns:a16="http://schemas.microsoft.com/office/drawing/2014/main" id="{8754E6E7-D9F8-4922-A41B-0C69AF9CC19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486400" y="990600"/>
            <a:ext cx="31892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fa-IR" altLang="en-US" sz="2800" b="1">
                <a:solidFill>
                  <a:srgbClr val="C0000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هرم ساختاري مديريتي گفتمان  </a:t>
            </a:r>
            <a:r>
              <a:rPr lang="fa-IR" altLang="en-US" sz="2800">
                <a:solidFill>
                  <a:srgbClr val="C00000"/>
                </a:solidFill>
                <a:latin typeface="Tw Cen MT" panose="020B0602020104020603" pitchFamily="34" charset="0"/>
                <a:cs typeface="B Titr" panose="00000700000000000000" pitchFamily="2" charset="-78"/>
              </a:rPr>
              <a:t>ارتقاي سلامت</a:t>
            </a:r>
            <a:endParaRPr lang="fa-IR" altLang="en-US" sz="2800" b="1">
              <a:solidFill>
                <a:srgbClr val="C00000"/>
              </a:solidFill>
              <a:latin typeface="Tw Cen MT" panose="020B0602020104020603" pitchFamily="34" charset="0"/>
              <a:cs typeface="B Titr" panose="000007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A562A8-50E8-432F-B7FD-54D0537B8662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1079500" y="3244851"/>
            <a:ext cx="3343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fa-IR" altLang="en-US" sz="1800">
                <a:cs typeface="B Titr" panose="00000700000000000000" pitchFamily="2" charset="-78"/>
              </a:rPr>
              <a:t>دكتر شهرام رفيعي فر و همكاران،1392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8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8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build="p"/>
      <p:bldP spid="36870" grpId="0" build="p"/>
      <p:bldP spid="36871" grpId="0" build="p"/>
      <p:bldP spid="1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="" xmlns:a16="http://schemas.microsoft.com/office/drawing/2014/main" id="{75ECCB4B-D267-414E-B75B-06DCA48F32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143000"/>
            <a:ext cx="7848600" cy="5029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365760" indent="-256032" algn="ctr" rtl="1" eaLnBrk="1" fontAlgn="auto" hangingPunct="1">
              <a:spcAft>
                <a:spcPts val="0"/>
              </a:spcAft>
              <a:buClr>
                <a:schemeClr val="accent3"/>
              </a:buClr>
              <a:buFont typeface="Georgia" panose="02040502050405020303" pitchFamily="18" charset="0"/>
              <a:buNone/>
              <a:defRPr/>
            </a:pPr>
            <a:endParaRPr lang="fa-IR" sz="3200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marL="365760" indent="-256032" algn="ctr" rtl="1" eaLnBrk="1" fontAlgn="auto" hangingPunct="1">
              <a:spcAft>
                <a:spcPts val="0"/>
              </a:spcAft>
              <a:buClr>
                <a:schemeClr val="accent3"/>
              </a:buClr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سبك زندگی، سبك زندگی سالم</a:t>
            </a:r>
          </a:p>
          <a:p>
            <a:pPr marL="365760" indent="-256032" algn="ctr" rtl="1" eaLnBrk="1" fontAlgn="auto" hangingPunct="1">
              <a:spcAft>
                <a:spcPts val="0"/>
              </a:spcAft>
              <a:buClr>
                <a:schemeClr val="accent3"/>
              </a:buClr>
              <a:buFont typeface="Georgia" panose="02040502050405020303" pitchFamily="18" charset="0"/>
              <a:buNone/>
              <a:defRPr/>
            </a:pPr>
            <a:endParaRPr lang="fa-IR" sz="2400" b="1" dirty="0">
              <a:latin typeface="Trebuchet MS" pitchFamily="34" charset="0"/>
              <a:cs typeface="B Lotus" pitchFamily="2" charset="-78"/>
            </a:endParaRPr>
          </a:p>
          <a:p>
            <a:pPr marL="365760" indent="-256032" algn="just" rtl="1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ar-SA" b="1" dirty="0">
                <a:latin typeface="Trebuchet MS" pitchFamily="34" charset="0"/>
                <a:cs typeface="B Lotus" pitchFamily="2" charset="-78"/>
              </a:rPr>
              <a:t>مفهوم 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سبك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زندگي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متكي بر اين ايده است كه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افراد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ب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ه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طور معمول الگوي قابل تشخيصي از رفتار را در زندگي روزانه خود به نمايش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مي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گذارند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.</a:t>
            </a:r>
          </a:p>
          <a:p>
            <a:pPr marL="365760" indent="-256032" algn="just" rtl="1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ar-SA" b="1" dirty="0">
                <a:latin typeface="Trebuchet MS" pitchFamily="34" charset="0"/>
                <a:cs typeface="B Lotus" pitchFamily="2" charset="-78"/>
              </a:rPr>
              <a:t>واژه 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سبك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زندگي 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سالم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ناشي از اين ايده است كه الگوي زندگي روزانة 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افراد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مي تواند به عنوان 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سالم يا غيرسالم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مورد داوري قرار گيرد.</a:t>
            </a:r>
            <a:endParaRPr lang="fa-IR" b="1" dirty="0">
              <a:latin typeface="Trebuchet MS" pitchFamily="34" charset="0"/>
              <a:cs typeface="B Lotus" pitchFamily="2" charset="-78"/>
            </a:endParaRPr>
          </a:p>
          <a:p>
            <a:pPr marL="365760" indent="-256032" algn="just" rtl="1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زندگي سالم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،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زندگي متعادل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ی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است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كه در آن هر 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فرد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 ب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ه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طور آگاهانه 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رفتارهای سالم را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انتخاب مي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كند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البته مجموعه 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این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انتخاب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ها،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متأثر از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عوامل زیادی است.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</a:t>
            </a:r>
            <a:endParaRPr lang="ar-SA" b="1" dirty="0">
              <a:latin typeface="Trebuchet MS" pitchFamily="34" charset="0"/>
              <a:cs typeface="B Lotus" pitchFamily="2" charset="-78"/>
            </a:endParaRPr>
          </a:p>
          <a:p>
            <a:pPr marL="365760" indent="-256032" algn="just" rtl="1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marL="365760" indent="-256032" algn="just" rtl="1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ar-SA" sz="3800" b="1" dirty="0">
              <a:solidFill>
                <a:srgbClr val="24241C"/>
              </a:solidFill>
              <a:latin typeface="Trebuchet MS" pitchFamily="34" charset="0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="" xmlns:a16="http://schemas.microsoft.com/office/drawing/2014/main" id="{D35071E2-4C11-43B7-BD44-88C9311339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295400"/>
          </a:xfrm>
        </p:spPr>
        <p:txBody>
          <a:bodyPr/>
          <a:lstStyle/>
          <a:p>
            <a:pPr algn="ctr" eaLnBrk="1" hangingPunct="1"/>
            <a:r>
              <a:rPr lang="fa-IR" altLang="en-US" sz="3200" b="1">
                <a:solidFill>
                  <a:srgbClr val="FF0000"/>
                </a:solidFill>
                <a:cs typeface="B Lotus" panose="00000400000000000000" pitchFamily="2" charset="-78"/>
              </a:rPr>
              <a:t> </a:t>
            </a:r>
            <a:endParaRPr lang="en-US" altLang="en-US" sz="2800" b="1">
              <a:solidFill>
                <a:srgbClr val="0070C0"/>
              </a:solidFill>
              <a:cs typeface="B Titr" panose="00000700000000000000" pitchFamily="2" charset="-78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="" xmlns:a16="http://schemas.microsoft.com/office/drawing/2014/main" id="{6B878145-DD8D-4DAA-B865-3AAAC86FF1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768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C00000"/>
              </a:solidFill>
              <a:cs typeface="B Titr" pitchFamily="2" charset="-78"/>
            </a:endParaRPr>
          </a:p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r>
              <a:rPr lang="fa-IR" b="1" dirty="0">
                <a:solidFill>
                  <a:srgbClr val="C00000"/>
                </a:solidFill>
                <a:cs typeface="B Titr" pitchFamily="2" charset="-78"/>
              </a:rPr>
              <a:t>سبك زندگی من، شما، دیگران؛ سلامت من، شما، دیگران </a:t>
            </a:r>
            <a:endParaRPr lang="fa-IR" b="1" dirty="0">
              <a:solidFill>
                <a:srgbClr val="C00000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endParaRPr lang="fa-IR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600" b="1" dirty="0">
                <a:latin typeface="Trebuchet MS" pitchFamily="34" charset="0"/>
                <a:cs typeface="B Lotus" pitchFamily="2" charset="-78"/>
              </a:rPr>
              <a:t>قانع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كردن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مردم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به اينكه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سلامت یک ثروت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است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و ايجاد انگيزه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برای زندگی سالم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فرآيندي پيچيده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است. در واقع باید دید که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براي ترغيب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مردم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 در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سالم زیستن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و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حفظ و ارتقای سلامت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چه بايد كرد؟</a:t>
            </a:r>
            <a:endParaRPr lang="fa-IR" sz="2600" b="1" dirty="0"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600" b="1" dirty="0">
                <a:latin typeface="Trebuchet MS" pitchFamily="34" charset="0"/>
                <a:cs typeface="B Lotus" pitchFamily="2" charset="-78"/>
              </a:rPr>
              <a:t>مهم ترين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موانع رعايت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سبك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زندگي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سالم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شامل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نحوه تعريف و پذيرش مفهوم آن و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نیز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توان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افراد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(ب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ه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ويژه اقشار با وضعيت اقتصادي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و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اجتماعي پايين)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براي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رعایت یک </a:t>
            </a:r>
            <a:r>
              <a:rPr lang="fa-IR" sz="2400" b="1" dirty="0">
                <a:latin typeface="Trebuchet MS" pitchFamily="34" charset="0"/>
                <a:cs typeface="B Lotus" pitchFamily="2" charset="-78"/>
              </a:rPr>
              <a:t>سبك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زندگي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سالم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است.</a:t>
            </a:r>
            <a:endParaRPr lang="fa-IR" sz="2600" b="1" dirty="0"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fa-IR" sz="2600" b="1" dirty="0">
                <a:latin typeface="Trebuchet MS" pitchFamily="34" charset="0"/>
                <a:cs typeface="B Lotus" pitchFamily="2" charset="-78"/>
              </a:rPr>
              <a:t>باید به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كاهش تنش بين نقش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مسووليت فردي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(من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برای سالم زیستن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چه بايد بكنم)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و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مسووليت اجتماعي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(ما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برای سالم زیستن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چه بايد بكنيم،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من براي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سلامت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آنچه كه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در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اطرافم ر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خ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 مي دهد،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چه بايد بكنم)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افراد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توجه شود.</a:t>
            </a:r>
            <a:endParaRPr lang="fa-IR" sz="2600" b="1" dirty="0"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="" xmlns:a16="http://schemas.microsoft.com/office/drawing/2014/main" id="{ED205DDA-0801-4194-A6FC-F93F6AC498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6800" y="1219200"/>
            <a:ext cx="7543800" cy="50292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Wingdings" pitchFamily="2" charset="2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 </a:t>
            </a:r>
          </a:p>
          <a:p>
            <a:pPr algn="ctr" rtl="1" eaLnBrk="1" hangingPunct="1">
              <a:buFont typeface="Wingdings" pitchFamily="2" charset="2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شرایط، جریان و شانس های زندگی</a:t>
            </a:r>
          </a:p>
          <a:p>
            <a:pPr algn="ctr" rtl="1" eaLnBrk="1" hangingPunct="1">
              <a:buFont typeface="Wingdings" pitchFamily="2" charset="2"/>
              <a:buNone/>
              <a:defRPr/>
            </a:pPr>
            <a:endParaRPr lang="ar-SA" sz="26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buFont typeface="Wingdings" pitchFamily="2" charset="2"/>
              <a:buChar char="v"/>
              <a:defRPr/>
            </a:pPr>
            <a:r>
              <a:rPr lang="fa-IR" b="1" dirty="0">
                <a:latin typeface="Trebuchet MS" pitchFamily="34" charset="0"/>
                <a:cs typeface="B Lotus" pitchFamily="2" charset="-78"/>
              </a:rPr>
              <a:t>سبك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زندگي 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افراد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محصول تركيبي از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انتخاب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ها،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شانس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ه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و منابع 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در اختیار 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آنها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مي باشد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.</a:t>
            </a:r>
          </a:p>
          <a:p>
            <a:pPr algn="just" rtl="1" eaLnBrk="1" hangingPunct="1">
              <a:buFont typeface="Wingdings" pitchFamily="2" charset="2"/>
              <a:buChar char="v"/>
              <a:defRPr/>
            </a:pP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شرايط زندگ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ی 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با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منابع،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جریان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زندگي 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با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الگوي رفتار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ي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،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سبك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زندگ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ی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با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 الگو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ی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اداره زندگي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و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شانس هاي زندگي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با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 احتمال تطابق ساختاري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سبك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 زندگي و شرايط زندگي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در ارتباط است. </a:t>
            </a:r>
          </a:p>
          <a:p>
            <a:pPr algn="just" rtl="1" eaLnBrk="1" hangingPunct="1">
              <a:buFont typeface="Wingdings" pitchFamily="2" charset="2"/>
              <a:buChar char="v"/>
              <a:defRPr/>
            </a:pP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شرایط محیطی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(فرهنگی، اجتماعی، اقتصادی،...) محيط زندگی افراد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،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از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مهم ترین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 عوامل تعيين كننده 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سبك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 زندگي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 آنها </a:t>
            </a:r>
            <a:r>
              <a:rPr lang="ar-SA" b="1" dirty="0">
                <a:latin typeface="Trebuchet MS" pitchFamily="34" charset="0"/>
                <a:cs typeface="B Lotus" pitchFamily="2" charset="-78"/>
              </a:rPr>
              <a:t>است.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="" xmlns:a16="http://schemas.microsoft.com/office/drawing/2014/main" id="{30EFBC42-442B-423B-954A-E28DF3ECA1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219200"/>
            <a:ext cx="7772400" cy="48768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lnSpc>
                <a:spcPct val="80000"/>
              </a:lnSpc>
              <a:buFont typeface="Georgia" panose="02040502050405020303" pitchFamily="18" charset="0"/>
              <a:buNone/>
              <a:defRPr/>
            </a:pPr>
            <a:endParaRPr lang="fa-IR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ctr" rtl="1" eaLnBrk="1" hangingPunct="1">
              <a:lnSpc>
                <a:spcPct val="80000"/>
              </a:lnSpc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سبك زندگی  مردم، تصویری از فرهنگ آنهاست</a:t>
            </a:r>
          </a:p>
          <a:p>
            <a:pPr algn="justLow" rtl="1" eaLnBrk="1" hangingPunct="1">
              <a:buFont typeface="Georgia" panose="02040502050405020303" pitchFamily="18" charset="0"/>
              <a:buNone/>
              <a:defRPr/>
            </a:pPr>
            <a:endParaRPr lang="fa-IR" sz="33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3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سبك</a:t>
            </a:r>
            <a:r>
              <a:rPr lang="ar-SA" sz="3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زندگي</a:t>
            </a:r>
            <a:r>
              <a:rPr lang="fa-IR" sz="3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مردم</a:t>
            </a:r>
            <a:r>
              <a:rPr lang="ar-SA" sz="3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3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مجموعه اي از عناص</a:t>
            </a:r>
            <a:r>
              <a:rPr lang="fa-IR" sz="3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ر</a:t>
            </a:r>
            <a:r>
              <a:rPr lang="ar-SA" sz="3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نهادين مؤثر در شكل گيري مدل رفتار،</a:t>
            </a:r>
            <a:r>
              <a:rPr lang="fa-IR" sz="3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3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آرايش و سل</a:t>
            </a:r>
            <a:r>
              <a:rPr lang="fa-IR" sz="3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</a:t>
            </a:r>
            <a:r>
              <a:rPr lang="ar-SA" sz="3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يق </a:t>
            </a:r>
            <a:r>
              <a:rPr lang="fa-IR" sz="3300" b="1" dirty="0">
                <a:latin typeface="Trebuchet MS" pitchFamily="34" charset="0"/>
                <a:cs typeface="B Lotus" pitchFamily="2" charset="-78"/>
              </a:rPr>
              <a:t>آنها</a:t>
            </a:r>
            <a:r>
              <a:rPr lang="ar-SA" sz="33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3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را </a:t>
            </a:r>
            <a:r>
              <a:rPr lang="fa-IR" sz="3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    </a:t>
            </a:r>
            <a:r>
              <a:rPr lang="ar-SA" sz="3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 بر مي گيرد. </a:t>
            </a:r>
            <a:endParaRPr lang="fa-IR" sz="33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3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برخی معتقدند که سبك</a:t>
            </a:r>
            <a:r>
              <a:rPr lang="ar-SA" sz="3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زندگي </a:t>
            </a:r>
            <a:r>
              <a:rPr lang="fa-IR" sz="3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افراد </a:t>
            </a:r>
            <a:r>
              <a:rPr lang="ar-SA" sz="3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مصنوع و تصويري از فرهنگ</a:t>
            </a:r>
            <a:r>
              <a:rPr lang="fa-IR" sz="3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3300" b="1" dirty="0">
                <a:latin typeface="Trebuchet MS" pitchFamily="34" charset="0"/>
                <a:cs typeface="B Lotus" pitchFamily="2" charset="-78"/>
              </a:rPr>
              <a:t>آنها</a:t>
            </a:r>
            <a:r>
              <a:rPr lang="ar-SA" sz="33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3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است و </a:t>
            </a:r>
            <a:r>
              <a:rPr lang="ar-SA" sz="3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اهميت عامل انتخاب </a:t>
            </a:r>
            <a:r>
              <a:rPr lang="fa-IR" sz="3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فردی </a:t>
            </a:r>
            <a:r>
              <a:rPr lang="ar-SA" sz="3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نسبت به </a:t>
            </a:r>
            <a:r>
              <a:rPr lang="fa-IR" sz="3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عوامل </a:t>
            </a:r>
            <a:r>
              <a:rPr lang="ar-SA" sz="3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تعيين كننده </a:t>
            </a:r>
            <a:r>
              <a:rPr lang="fa-IR" sz="3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محیطی </a:t>
            </a:r>
            <a:r>
              <a:rPr lang="ar-SA" sz="3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كمتر </a:t>
            </a:r>
            <a:r>
              <a:rPr lang="fa-IR" sz="3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است.</a:t>
            </a:r>
            <a:endParaRPr lang="ar-SA" sz="33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lnSpc>
                <a:spcPct val="80000"/>
              </a:lnSpc>
              <a:buFont typeface="Georgia" panose="02040502050405020303" pitchFamily="18" charset="0"/>
              <a:buNone/>
              <a:defRPr/>
            </a:pPr>
            <a:endParaRPr lang="ar-SA" b="1" dirty="0">
              <a:solidFill>
                <a:srgbClr val="24241C"/>
              </a:solidFill>
              <a:latin typeface="Trebuchet MS" pitchFamily="34" charset="0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 descr="IMG_0043.JPG">
            <a:extLst>
              <a:ext uri="{FF2B5EF4-FFF2-40B4-BE49-F238E27FC236}">
                <a16:creationId xmlns="" xmlns:a16="http://schemas.microsoft.com/office/drawing/2014/main" id="{3E8E91B9-ED45-4EFA-9C8A-0714D64E2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762000"/>
            <a:ext cx="83947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="" xmlns:a16="http://schemas.microsoft.com/office/drawing/2014/main" id="{6143A559-85C8-48AC-A957-C411145AD2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066800"/>
            <a:ext cx="8001000" cy="5334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تعریف سبك زندگی سالم  </a:t>
            </a:r>
          </a:p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endParaRPr lang="fa-IR" sz="2600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just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fa-IR" sz="2600" b="1" dirty="0">
                <a:latin typeface="Trebuchet MS" pitchFamily="34" charset="0"/>
                <a:cs typeface="B Lotus" pitchFamily="2" charset="-78"/>
              </a:rPr>
              <a:t>با استفاده از تعریف </a:t>
            </a:r>
            <a:r>
              <a:rPr lang="en-US" sz="2600" b="1" dirty="0">
                <a:latin typeface="Trebuchet MS" pitchFamily="34" charset="0"/>
                <a:cs typeface="B Lotus" pitchFamily="2" charset="-78"/>
              </a:rPr>
              <a:t>WHO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می توان گفت سبك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 زندگي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سالم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راهي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است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براي زندگي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سالم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بر اساس الگوهاي قابل تعريف رفتار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 كه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در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تعامل بين ويژگي هاي فردي،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روابط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اجتماعي و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شرايط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محیطی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زندگي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افراد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تعيين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مي شود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.</a:t>
            </a:r>
            <a:endParaRPr lang="fa-IR" sz="26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سبك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زندگي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سالم افراد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مترادف است با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مجموعه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تصميم هاي متخذه توسط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آنها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كه بر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سلامت شان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تأثير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می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گذارد و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كم يا زياد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تحت كنترل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آنها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است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.</a:t>
            </a:r>
            <a:endParaRPr lang="fa-IR" sz="2600" b="1" dirty="0"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عادت هاي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غیرسالم مردم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موجب ايجاد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مخاطرات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بهداشتي خود خواسته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براي آنها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مي شود</a:t>
            </a:r>
            <a:r>
              <a:rPr lang="en-US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و</a:t>
            </a:r>
            <a:r>
              <a:rPr lang="en-US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وقتي كه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این رفتارها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 موجب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بيماري يا مرگ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شود،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مي توان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سبك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زندگي قرباني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را عامل مؤثر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يا موجب بيماري يا مرگ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او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 دانست</a:t>
            </a:r>
            <a:r>
              <a:rPr lang="ar-SA" sz="2600" b="1" dirty="0">
                <a:latin typeface="Trebuchet MS" pitchFamily="34" charset="0"/>
                <a:cs typeface="B Nazanin" pitchFamily="2" charset="-78"/>
              </a:rPr>
              <a:t>. </a:t>
            </a:r>
            <a:endParaRPr lang="fa-IR" sz="2600" b="1" dirty="0">
              <a:latin typeface="Trebuchet MS" pitchFamily="34" charset="0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="" xmlns:a16="http://schemas.microsoft.com/office/drawing/2014/main" id="{9661C866-B871-4CCF-BF74-99ABC7EF31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143000"/>
            <a:ext cx="8001000" cy="5029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marL="365760" indent="-256032" algn="ctr" rtl="1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fa-IR" sz="3600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marL="365760" indent="-256032" algn="ctr" rtl="1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ar-SA" sz="41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عناصر</a:t>
            </a:r>
            <a:r>
              <a:rPr lang="fa-IR" sz="41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 مؤثر در اتخاذ </a:t>
            </a:r>
            <a:r>
              <a:rPr lang="ar-SA" sz="41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يك </a:t>
            </a:r>
            <a:r>
              <a:rPr lang="fa-IR" sz="41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سبك</a:t>
            </a:r>
            <a:r>
              <a:rPr lang="ar-SA" sz="41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 زندگي </a:t>
            </a:r>
            <a:r>
              <a:rPr lang="fa-IR" sz="41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سالم</a:t>
            </a:r>
          </a:p>
          <a:p>
            <a:pPr marL="365760" indent="-256032" algn="ctr" rtl="1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ar-SA" sz="4100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marL="365760" indent="-256032" algn="r" rtl="1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ar-SA" sz="3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تطابق مؤثر</a:t>
            </a:r>
          </a:p>
          <a:p>
            <a:pPr marL="365760" indent="-256032" algn="r" rtl="1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fa-IR" sz="3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آموزش و </a:t>
            </a:r>
            <a:r>
              <a:rPr lang="ar-SA" sz="3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يادگيري مادام العمر</a:t>
            </a:r>
          </a:p>
          <a:p>
            <a:pPr marL="365760" indent="-256032" algn="r" rtl="1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fa-IR" sz="3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ايمني فردي</a:t>
            </a:r>
            <a:endParaRPr lang="ar-SA" sz="36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marL="365760" indent="-256032" algn="r" rtl="1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ar-SA" sz="3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فعاليت </a:t>
            </a:r>
            <a:r>
              <a:rPr lang="fa-IR" sz="3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های </a:t>
            </a:r>
            <a:r>
              <a:rPr lang="ar-SA" sz="3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داوطلبانه  </a:t>
            </a:r>
          </a:p>
          <a:p>
            <a:pPr marL="365760" indent="-256032" algn="r" rtl="1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ar-SA" sz="3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حس هدفمند و معنادار بودن</a:t>
            </a:r>
            <a:r>
              <a:rPr lang="fa-IR" sz="3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زندگی</a:t>
            </a:r>
            <a:r>
              <a:rPr lang="ar-SA" sz="3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3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3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معنويت و اميد </a:t>
            </a:r>
          </a:p>
          <a:p>
            <a:pPr marL="365760" indent="-256032" algn="r" rtl="1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ar-SA" sz="3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مرحله زندگي  </a:t>
            </a:r>
          </a:p>
          <a:p>
            <a:pPr marL="365760" indent="-256032" algn="r" rtl="1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ar-SA" sz="3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درك خطر</a:t>
            </a:r>
          </a:p>
          <a:p>
            <a:pPr marL="365760" indent="-256032" algn="just" rtl="1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ar-SA" sz="3000" b="1" dirty="0">
              <a:solidFill>
                <a:srgbClr val="24241C"/>
              </a:solidFill>
              <a:latin typeface="Trebuchet MS" pitchFamily="34" charset="0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4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4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="" xmlns:a16="http://schemas.microsoft.com/office/drawing/2014/main" id="{ABEB61C2-410E-4E16-B8AE-55705A108F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219200"/>
            <a:ext cx="7924800" cy="47244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365760" indent="-256032" algn="just" rtl="1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 panose="02040502050405020303" pitchFamily="18" charset="0"/>
              <a:buNone/>
              <a:defRPr/>
            </a:pPr>
            <a:endParaRPr lang="fa-IR" sz="2400" b="1" dirty="0">
              <a:solidFill>
                <a:srgbClr val="24241C"/>
              </a:solidFill>
              <a:latin typeface="Trebuchet MS" pitchFamily="34" charset="0"/>
              <a:cs typeface="B Nazanin" pitchFamily="2" charset="-78"/>
            </a:endParaRPr>
          </a:p>
          <a:p>
            <a:pPr marL="365760" indent="-256032" algn="ctr" rtl="1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مرحله زندگی، درک خطر </a:t>
            </a:r>
          </a:p>
          <a:p>
            <a:pPr marL="365760" indent="-256032" algn="justLow" rtl="1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 panose="02040502050405020303" pitchFamily="18" charset="0"/>
              <a:buNone/>
              <a:defRPr/>
            </a:pPr>
            <a:endParaRPr lang="fa-IR" sz="2400" b="1" dirty="0">
              <a:solidFill>
                <a:srgbClr val="24241C"/>
              </a:solidFill>
              <a:latin typeface="Trebuchet MS" pitchFamily="34" charset="0"/>
              <a:cs typeface="B Nazanin" pitchFamily="2" charset="-78"/>
            </a:endParaRPr>
          </a:p>
          <a:p>
            <a:pPr marL="365760" indent="-256032" algn="justLow" rtl="1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fa-IR" sz="31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مرحله زندگی: 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درك 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افراد 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از يك 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سبك 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زندگي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سالم 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 هر مرحله از زندگي تغيير 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می 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كن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 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براي مثال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سالمندي 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سالم به معنای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برخورداري از اعتماد ب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 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نفس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 مهارت های خودمراقبتی و پیشگیری از سقوط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مي باشد در حالي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كه براي جوان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ان 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شايد 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روابط بین فردی عاری از خشونت، 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مديريت استرس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و رانندگی ایمن 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مهم ترين اجزاي 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یک 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شيوه زندگي 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سالم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باشد. </a:t>
            </a:r>
            <a:endParaRPr lang="fa-IR" sz="31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marL="365760" indent="-256032" algn="justLow" rtl="1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ar-SA" sz="31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درك خطر</a:t>
            </a:r>
            <a:r>
              <a:rPr lang="fa-IR" sz="31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: 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به مرحله زندگي وابسته است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 پیام های 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آموزش 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سبك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زندگي 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سالم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ب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جوانان اغلب حاوي اين پيام است كه رفتن به استقبال خطر براي 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سلامت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آنها </a:t>
            </a:r>
            <a:r>
              <a:rPr lang="ar-SA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مضر است</a:t>
            </a:r>
            <a:r>
              <a:rPr lang="fa-IR" sz="31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در حالی که رفتن به استقبال خطر از مقتضیات سنی آنهاست.  </a:t>
            </a:r>
            <a:endParaRPr lang="ar-SA" sz="31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 descr="javan.JPG">
            <a:extLst>
              <a:ext uri="{FF2B5EF4-FFF2-40B4-BE49-F238E27FC236}">
                <a16:creationId xmlns="" xmlns:a16="http://schemas.microsoft.com/office/drawing/2014/main" id="{7F456AC1-DB0C-4539-A23D-17550E752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8458200" cy="570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="" xmlns:a16="http://schemas.microsoft.com/office/drawing/2014/main" id="{FF27B2C9-94E0-4422-9FC4-447D8C213B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47800"/>
            <a:ext cx="7543800" cy="495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endParaRPr lang="fa-IR" sz="3200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سبك</a:t>
            </a:r>
            <a:r>
              <a:rPr lang="ar-SA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 زندگي جمعي</a:t>
            </a:r>
            <a:endParaRPr lang="fa-IR" sz="3200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algn="just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endParaRPr lang="fa-IR" sz="2400" b="1" dirty="0">
              <a:solidFill>
                <a:srgbClr val="FF0000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5 عامل موثر بر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رفتارهاي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سلامت افراد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شامل فرایندهای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فردي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؛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فرآيندهاي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بین فردی و بین فرد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سايرين؛‌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عوامل نهادي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؛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عوامل اجتماعي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؛ و سیاست های همگانی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است.</a:t>
            </a: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قرارگرفتن چهار عامل از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این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پنج عامل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خارج از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حیطه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فرد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ی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يعني در محيط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زندگی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نشان دهندة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اهميت بيشتر مداخله هاي محيط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ی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نسبت به مداخله در سطح فردي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مي باشد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</a:t>
            </a: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تعريف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سبك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زندگي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سالم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نيازمند بررسي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سبك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زندگي جمعي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افراد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است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اين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امر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به درك كامل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روابط متقابل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شرايط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محیطی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 رفتار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فردی افراد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تامین، حفظ و ارتقای سلامت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كمك خواهد كرد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</a:t>
            </a:r>
            <a:endParaRPr lang="ar-SA" sz="26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="" xmlns:a16="http://schemas.microsoft.com/office/drawing/2014/main" id="{2A983437-33C2-4974-BA27-6055754849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7924800" cy="47244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ابعاد سه گانه سبك زندگی سالم</a:t>
            </a: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sz="2600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just" rtl="1" eaLnBrk="1" hangingPunct="1">
              <a:buFont typeface="Wingdings" pitchFamily="2" charset="2"/>
              <a:buChar char="v"/>
              <a:defRPr/>
            </a:pP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وقتي كه واژة 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سبك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زندگي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سالم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به كار برده مي شود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بايد مؤلفه هاي بيانگر وابستگي متقابل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افراد به یکدیگر و با محیط زندگی شان را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نيز در برگيرد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انحصار اين واژه در جنبه هاي رفتاري مؤثر بر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ایمنی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نظير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بستن کمربند ایمنی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صحيح نيست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نبايد تنها ب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ه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عنوان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مجموعه ای از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رفتارهاي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اصلاح پذير فردي مشاهده شود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</a:t>
            </a:r>
            <a:endParaRPr lang="fa-IR" sz="26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buFont typeface="Wingdings" pitchFamily="2" charset="2"/>
              <a:buChar char="v"/>
              <a:defRPr/>
            </a:pP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يك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سبك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زندگي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سالم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باید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به عنوان تعريفي عمومي از رفتار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افراد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در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سه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بعد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فردی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محي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طی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(خانواده،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همسالان،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محله،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محل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كار)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رابطه بين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افراد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و محيط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زندگی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آنان درنظرگرفته شود.</a:t>
            </a:r>
            <a:endParaRPr lang="fa-IR" sz="26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="" xmlns:a16="http://schemas.microsoft.com/office/drawing/2014/main" id="{5ABE0B04-9A03-40F1-B58D-5E29221DA0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8001000" cy="47244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r>
              <a:rPr lang="ar-SA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فرصت ها و محدوديت هاي انتخاب </a:t>
            </a: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سبك زندگی سالم </a:t>
            </a:r>
          </a:p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just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سبك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زندگي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سالم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تلاشي است براي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ایجاد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تعادل منطقي و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آگاهانه بین اقداماتی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که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هر فرد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برای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اصلاح يا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بهبود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سلامت خود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سلامت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ديگران و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سلامت محیط زندگی اش انجام می دهد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 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فرصت ها و محدوديت هاي انتخاب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سبك زندگی سالم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سیار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متفاوت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هستند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 اغلب افراد مایل به انتخاب گزینه های سالم هستند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اما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گزينه هاي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انتخاب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بسياري از آنها محدود است.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درانتخاب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گزینه های سالم موجود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عواملي نظير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آموزش،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روابط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بین فردی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هويت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اجتماعي،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هويت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فرديت،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توانايي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های جسمی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 رواني،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موقعيت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اجتماعی و جغرافیایی،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اهداف نهايي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 منابع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مالي و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بسیاری از عوامل دیگر موثر هستند.</a:t>
            </a:r>
            <a:endParaRPr lang="ar-SA" sz="25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lnSpc>
                <a:spcPct val="90000"/>
              </a:lnSpc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lnSpc>
                <a:spcPct val="90000"/>
              </a:lnSpc>
              <a:defRPr/>
            </a:pPr>
            <a:endParaRPr lang="ar-SA" b="1" dirty="0">
              <a:solidFill>
                <a:srgbClr val="24241C"/>
              </a:solidFill>
              <a:latin typeface="Trebuchet MS" pitchFamily="34" charset="0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="" xmlns:a16="http://schemas.microsoft.com/office/drawing/2014/main" id="{0ADE5FFB-22EE-40F5-9112-01809CBF72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47800"/>
            <a:ext cx="7848600" cy="47244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sz="3200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افزایش گزینه های سالم در دسترس</a:t>
            </a: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sz="2600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وقتي كه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سلامت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به عنوان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محصول دسترسی فردی مردم به گزینه های سالم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بيشتر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مورد ملاحظه قرارگيرد،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پيوند موجود ميان انتخاب شيوه زندگي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سالم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با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شرايط زندگي و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نیز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ضرورت توجه جدي به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روابط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عملكرد فرد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ی افراد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و بافت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فرهنگی،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اجتماعي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و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اقتصادي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محیط زندگی آنها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واضح تر مي شود. </a:t>
            </a:r>
            <a:endParaRPr lang="fa-IR" sz="26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گزینه های سلامت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درون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فعاليت هاي روزانه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كار،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آموزش،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روابط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بین فردی،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والدي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و اجتماعی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جاي مي گيرند طوري كه ممكن است ب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طور خاص به عنوان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گزینه های سلامت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تشخيص داده نشوند.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 descr="0 (61).JPG">
            <a:extLst>
              <a:ext uri="{FF2B5EF4-FFF2-40B4-BE49-F238E27FC236}">
                <a16:creationId xmlns="" xmlns:a16="http://schemas.microsoft.com/office/drawing/2014/main" id="{8388D827-941B-45C0-A3FB-8CF2F4354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5800"/>
            <a:ext cx="82296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="" xmlns:a16="http://schemas.microsoft.com/office/drawing/2014/main" id="{9AE1C1F5-29FB-4800-976B-8151B39D4B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8001000" cy="50292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انتخاب  اجباری گزینه های  غیرسالم</a:t>
            </a:r>
          </a:p>
          <a:p>
            <a:pPr algn="justLow" rtl="1" eaLnBrk="1" hangingPunct="1"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مردم اغلب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با توجه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به فرهنگ و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هنجارها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ی اجتماعی و بر اساس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شرايط اقتصادي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خویش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دست به انتخاب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مي زنند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 برای افراد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برخوردار از درآمد و آموزش بالاتر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فرصت انتخاب بيشتر است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اما اين بدان معنا نيست كه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هميشه رفتار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سالم تري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را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انتخاب كنند. 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500" b="1" dirty="0">
                <a:solidFill>
                  <a:srgbClr val="24241C"/>
                </a:solidFill>
                <a:latin typeface="Times New Roman" pitchFamily="18" charset="0"/>
                <a:cs typeface="B Lotus" pitchFamily="2" charset="-78"/>
              </a:rPr>
              <a:t>بسیاری از افراد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براي رفع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نيازهاي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چندگانه و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رقابتي فردي و خانوادگي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خود مجبورند دست به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انتخاب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هايي بزنند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که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گاه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از سلامت آنها         می کاهد.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کارگری که مشغول نصب داربست فلزی در ارتفاع زیاد است با مخاطرات اين كار آشناست اما برای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امرار معاش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راه دیگری ندارد.</a:t>
            </a:r>
            <a:endParaRPr lang="ar-SA" sz="25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="" xmlns:a16="http://schemas.microsoft.com/office/drawing/2014/main" id="{11DF542E-7B52-4559-9FC4-8184320B74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143000"/>
            <a:ext cx="8153400" cy="50292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Lotus" pitchFamily="2" charset="-78"/>
              </a:rPr>
              <a:t>              </a:t>
            </a:r>
          </a:p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ریشه های رفتاری سبك زندگی سالم</a:t>
            </a: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endParaRPr lang="fa-IR" sz="26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بخشی از افراد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به شيوه اي زندگي مي كنند كه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مي دانند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سالم نیست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اما مي خواهند به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نيازهاي اصلي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فوري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خود پاسخ دهند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endParaRPr lang="fa-IR" sz="26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منظور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مقابله با انتخاب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سبك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زندگي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غیرسالم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بايد عوامل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محیطی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مؤثر در زندگي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آنها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درك و تغيير داده شوند تا انتخاب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گزینه های سالم تر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امكان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پذير گردد. </a:t>
            </a:r>
            <a:endParaRPr lang="fa-IR" sz="26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سلامت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ريشه در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تعامل پيچيدة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افراد با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عوامل ساختاري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(مثل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آموزش و اشتغال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)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عوامل اجتماعی و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عوامل فرهنگي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(مثل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باورها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ی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همسا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ل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ان)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دارد كه به صورت خطر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ات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يا عوامل حفاظتي خاص ديده مي شوند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فشارهاي جلب مشتري بازار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منابع مختلف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اطلاعات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ی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نیز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بر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درك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افراد از سلامت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و خطر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اثر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می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گذار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د. </a:t>
            </a:r>
          </a:p>
          <a:p>
            <a:pPr algn="just" rtl="1" eaLnBrk="1" hangingPunct="1">
              <a:lnSpc>
                <a:spcPct val="90000"/>
              </a:lnSpc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="" xmlns:a16="http://schemas.microsoft.com/office/drawing/2014/main" id="{489AFA4C-1796-4D3C-88A6-CB349F3D69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219200"/>
            <a:ext cx="8077200" cy="51054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r>
              <a:rPr lang="fa-IR" sz="2400" b="1" dirty="0">
                <a:solidFill>
                  <a:srgbClr val="0070C0"/>
                </a:solidFill>
                <a:latin typeface="Trebuchet MS" pitchFamily="34" charset="0"/>
                <a:cs typeface="B Titr" pitchFamily="2" charset="-78"/>
              </a:rPr>
              <a:t> </a:t>
            </a:r>
          </a:p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عوامل تعیین کننده انتخاب سبك زندگی سالم</a:t>
            </a:r>
          </a:p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endParaRPr lang="fa-IR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انتخاب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سبك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زندگي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سالم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رفتار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ی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اتفاقي و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مستقل از ساختار و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بافت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جامعه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نيست بلكه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انتخاب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ی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متأثر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از شانس هاي زندگي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است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پنج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عامل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تعيين كنندة مهم انتخاب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سبك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زندگي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سالم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شامل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مهارت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ها و      صلاحیت های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فردي،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استرس،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فرهنگ،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روابط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بین فردی و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اجتماعي و احساس كنترل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زندگی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باشد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تاثیر متقابل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عواملی نظیر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مجاورت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افراد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با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عوامل خطر، میزان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انعطاف پذير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ی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اجتماعي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استعداد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ژنتيك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آنها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موجب تجربه درجه هاي گوناگوني از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سلامت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خطر در بین اقشار مختلف مردم می شود.</a:t>
            </a: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سبك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زندگي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سالم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به عنوان محصول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تعامل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بين انتخاب ها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، مهارت ها، صلاحیت ها و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عادت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هاي افراد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با موقعيت هاي اجتماعي،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میزان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آسيب پذيري و مجاورت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آنها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با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عوامل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خطر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تعريف مي شود. </a:t>
            </a:r>
          </a:p>
          <a:p>
            <a:pPr algn="just" rt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ar-SA" b="1" dirty="0">
              <a:solidFill>
                <a:srgbClr val="24241C"/>
              </a:solidFill>
              <a:latin typeface="Trebuchet MS" pitchFamily="34" charset="0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="" xmlns:a16="http://schemas.microsoft.com/office/drawing/2014/main" id="{3DB01C9B-6A95-4D31-B009-C53AD3CCFD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8001000" cy="495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تاثیر </a:t>
            </a:r>
            <a:r>
              <a:rPr lang="ar-SA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هنجارهاي </a:t>
            </a:r>
            <a:r>
              <a:rPr lang="fa-IR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اجتماعی</a:t>
            </a:r>
            <a:r>
              <a:rPr lang="ar-SA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 </a:t>
            </a:r>
            <a:r>
              <a:rPr lang="fa-IR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بر سبك زندگی سالم</a:t>
            </a: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هنجارهاي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اجتماعی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 استانداردهاي رفتاري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انتخاب فردي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مردم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را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محدود مي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كنند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رعايت هنجارهاي جامعه،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تجسم برخورداري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افراد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از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سلامت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و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پذيرش اجتماعي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است و بي اعتنايي به آنها بسيار مشكل مي باشد.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رفتار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اعضاي یک جامعه و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حتي مقاومت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آنها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 برابر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انجام رفتاری هنجار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به درجات متفاوتي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فرهنگ و ارزش هاي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آن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جامعه معين را منعكس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    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سازد.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رفتار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هر فرد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علاميه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ای است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درباره جامعه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او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و مسايل مهم مورد توجه در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آن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جامعه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نظير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طبقه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اجتماعي،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روابط خانوادگي،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چرخه زندگي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زيبايي شناسي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</a:t>
            </a:r>
            <a:endParaRPr lang="ar-SA" sz="25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 descr="IMG_3883.JPG">
            <a:extLst>
              <a:ext uri="{FF2B5EF4-FFF2-40B4-BE49-F238E27FC236}">
                <a16:creationId xmlns="" xmlns:a16="http://schemas.microsoft.com/office/drawing/2014/main" id="{EB69B337-8851-4EA7-8D50-1AC96BE64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8229600" cy="539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="" xmlns:a16="http://schemas.microsoft.com/office/drawing/2014/main" id="{E7174702-E756-4735-ACEC-B2B30DCDDB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7772400" cy="46482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0070C0"/>
              </a:solidFill>
              <a:latin typeface="Trebuchet MS" pitchFamily="34" charset="0"/>
              <a:ea typeface="Nazanin"/>
              <a:cs typeface="B Titr" pitchFamily="2" charset="-78"/>
            </a:endParaRPr>
          </a:p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r>
              <a:rPr lang="ar-SA" sz="3200" b="1" dirty="0">
                <a:solidFill>
                  <a:srgbClr val="C00000"/>
                </a:solidFill>
                <a:latin typeface="Trebuchet MS" pitchFamily="34" charset="0"/>
                <a:ea typeface="Nazanin"/>
                <a:cs typeface="B Titr" pitchFamily="2" charset="-78"/>
              </a:rPr>
              <a:t>احساس كنترل زندگي و موفقيت</a:t>
            </a: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ea typeface="Nazanin"/>
                <a:cs typeface="B Titr" pitchFamily="2" charset="-78"/>
              </a:rPr>
              <a:t> </a:t>
            </a:r>
          </a:p>
          <a:p>
            <a:pPr algn="ctr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endParaRPr lang="fa-IR" sz="2400" b="1" dirty="0">
              <a:solidFill>
                <a:srgbClr val="FF0000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احساس كنترل زندگي و موفقيت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يكي ديگر از مؤلفه هاي مهم انتخاب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سبك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زندگي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سالم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است.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مطالعه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ویتنهال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در مورد مرگ و مير و بيماري كارمندان انگليسي نشان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داد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كه نداشتن كنترل بر شرايط كار عامل مهمي در ابتلاي جمعيت مذكور به ضعف سلامت و بيماري قلبي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بود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.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در تحقیق برونر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سطوح بالاي استرس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نشان دهندة عدم كنترل طولاني مدت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ی بود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كه موجب اضطراب و احساس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ناامني مي شد.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او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استرس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را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مسوول دامنة گسترده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اي از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تغيير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ات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فيزيولوژيك شامل افسردگي،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استعداد ابتلاي به عفونت،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ديابت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، پر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فشار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ی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خون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و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خطر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بيشتر حملة قلبي مي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دانست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. </a:t>
            </a:r>
          </a:p>
          <a:p>
            <a:pPr algn="just" rtl="1" eaLnBrk="1" hangingPunct="1">
              <a:lnSpc>
                <a:spcPct val="90000"/>
              </a:lnSpc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="" xmlns:a16="http://schemas.microsoft.com/office/drawing/2014/main" id="{7A3C8B40-9193-4AB6-B6C6-7DE449BCD0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066800"/>
            <a:ext cx="8001000" cy="51816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ea typeface="Nazanin"/>
                <a:cs typeface="B Lotus" pitchFamily="2" charset="-78"/>
              </a:rPr>
              <a:t>              </a:t>
            </a: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ea typeface="Nazanin"/>
                <a:cs typeface="B Titr" pitchFamily="2" charset="-78"/>
              </a:rPr>
              <a:t>قدرت کنترل زندگی و محیط حمایتی </a:t>
            </a:r>
          </a:p>
          <a:p>
            <a:pPr algn="justLow" rtl="1" eaLnBrk="1" hangingPunct="1">
              <a:buFont typeface="Georgia" panose="02040502050405020303" pitchFamily="18" charset="0"/>
              <a:buNone/>
              <a:defRPr/>
            </a:pPr>
            <a:endParaRPr lang="fa-IR" sz="2400" b="1" dirty="0">
              <a:solidFill>
                <a:srgbClr val="FF0000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ناتواني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عامل خطري براي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سلامت است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و در مقابل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توانمند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سازی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مردم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راهبرد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ی برای ارتقای سلامت آنها است.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والراشتاین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معتقد بود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فقدان قدرت کنترل زندگی 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موجب افزایش بیماری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 در 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شهروندانی می شود 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كه بسياري از تقاضاهاي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شان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بي جواب مانده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، 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ب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ه 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طور مزمن در شرايط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حاشيه اي قرارگرفته اند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 و یا 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فاقد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منابع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، 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حمايت ها يا توانايي هاي لازم براي توسعه كنترل 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شان 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بر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زندگي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هستند.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يك محيط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حمایتی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احساس تعلق و برخورداري از ارزش را در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افراد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ايجاد مي كند كه چنين احساسي از استرس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و انزوای آنها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مي كاهد،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قدرت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كنترل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آنها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را افزايش مي دهد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و موجب ارتقای سلامت شان می شود. </a:t>
            </a:r>
          </a:p>
          <a:p>
            <a:pPr algn="just" rtl="1" eaLnBrk="1" hangingPunct="1"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7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="" xmlns:a16="http://schemas.microsoft.com/office/drawing/2014/main" id="{F7CE03B7-6113-44A7-9782-BF5C1229D4C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0600" y="1447800"/>
            <a:ext cx="7696200" cy="48006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sz="3200" b="1" dirty="0">
              <a:solidFill>
                <a:srgbClr val="C00000"/>
              </a:solidFill>
              <a:latin typeface="Trebuchet MS" pitchFamily="34" charset="0"/>
              <a:ea typeface="Nazanin"/>
              <a:cs typeface="B Titr" pitchFamily="2" charset="-78"/>
            </a:endParaRP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ar-SA" sz="3200" b="1" dirty="0">
                <a:solidFill>
                  <a:srgbClr val="C00000"/>
                </a:solidFill>
                <a:latin typeface="Trebuchet MS" pitchFamily="34" charset="0"/>
                <a:ea typeface="Nazanin"/>
                <a:cs typeface="B Titr" pitchFamily="2" charset="-78"/>
              </a:rPr>
              <a:t>برخورداري از مقام اجتماعي و احساس كنترل</a:t>
            </a: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ea typeface="Nazanin"/>
                <a:cs typeface="B Titr" pitchFamily="2" charset="-78"/>
              </a:rPr>
              <a:t> </a:t>
            </a:r>
          </a:p>
          <a:p>
            <a:pPr algn="just" rtl="1" eaLnBrk="1" hangingPunct="1"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30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وابستگي و تعلق به يك گروه اجتماعي موجب مي شو</a:t>
            </a:r>
            <a:r>
              <a:rPr lang="fa-IR" sz="30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د مردم </a:t>
            </a:r>
            <a:r>
              <a:rPr lang="ar-SA" sz="30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مراقبت شدن</a:t>
            </a:r>
            <a:r>
              <a:rPr lang="fa-IR" sz="30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، </a:t>
            </a:r>
            <a:r>
              <a:rPr lang="ar-SA" sz="30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دوست داشته شدن</a:t>
            </a:r>
            <a:r>
              <a:rPr lang="fa-IR" sz="30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30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و</a:t>
            </a:r>
            <a:r>
              <a:rPr lang="fa-IR" sz="30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30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محترم</a:t>
            </a:r>
            <a:r>
              <a:rPr lang="fa-IR" sz="30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                 </a:t>
            </a:r>
            <a:r>
              <a:rPr lang="ar-SA" sz="30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شمرده شدن </a:t>
            </a:r>
            <a:r>
              <a:rPr lang="ar-SA" sz="30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را احساس</a:t>
            </a:r>
            <a:r>
              <a:rPr lang="fa-IR" sz="30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30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كنند</a:t>
            </a:r>
            <a:r>
              <a:rPr lang="fa-IR" sz="30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.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30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برخورداری از </a:t>
            </a:r>
            <a:r>
              <a:rPr lang="ar-SA" sz="30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چنين </a:t>
            </a:r>
            <a:r>
              <a:rPr lang="fa-IR" sz="30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احساس </a:t>
            </a:r>
            <a:r>
              <a:rPr lang="ar-SA" sz="30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تعلقي موجب</a:t>
            </a:r>
            <a:r>
              <a:rPr lang="fa-IR" sz="30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احساس </a:t>
            </a:r>
            <a:r>
              <a:rPr lang="fa-IR" sz="30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جایگاه </a:t>
            </a:r>
            <a:r>
              <a:rPr lang="ar-SA" sz="30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اجتماعي </a:t>
            </a:r>
            <a:r>
              <a:rPr lang="fa-IR" sz="30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مناسب </a:t>
            </a:r>
            <a:r>
              <a:rPr lang="ar-SA" sz="30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و</a:t>
            </a:r>
            <a:r>
              <a:rPr lang="fa-IR" sz="30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قدرت</a:t>
            </a:r>
            <a:r>
              <a:rPr lang="ar-SA" sz="30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كنترل</a:t>
            </a:r>
            <a:r>
              <a:rPr lang="fa-IR" sz="30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3000" b="1" dirty="0">
                <a:latin typeface="Trebuchet MS" pitchFamily="34" charset="0"/>
                <a:ea typeface="Nazanin"/>
                <a:cs typeface="B Lotus" pitchFamily="2" charset="-78"/>
              </a:rPr>
              <a:t>مي گردد كه اثر</a:t>
            </a:r>
            <a:r>
              <a:rPr lang="ar-SA" sz="30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حفاظتي اين دو عنصر براي </a:t>
            </a:r>
            <a:r>
              <a:rPr lang="fa-IR" sz="30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ارتقای سلامت مردم</a:t>
            </a:r>
            <a:r>
              <a:rPr lang="ar-SA" sz="30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بسيار قوي مي باشد.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="" xmlns:a16="http://schemas.microsoft.com/office/drawing/2014/main" id="{FC6BED01-44E7-44C4-846A-91D5638603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8153400" cy="4572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0070C0"/>
              </a:solidFill>
              <a:latin typeface="Trebuchet MS" pitchFamily="34" charset="0"/>
              <a:ea typeface="Nazanin"/>
              <a:cs typeface="B Titr" pitchFamily="2" charset="-78"/>
            </a:endParaRP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000" b="1" dirty="0">
                <a:solidFill>
                  <a:srgbClr val="C00000"/>
                </a:solidFill>
                <a:latin typeface="Trebuchet MS" pitchFamily="34" charset="0"/>
                <a:ea typeface="Nazanin"/>
                <a:cs typeface="B Titr" pitchFamily="2" charset="-78"/>
              </a:rPr>
              <a:t>چالش های تمرکز بر جامعه برای ترویج سبك زندگی سالم</a:t>
            </a:r>
          </a:p>
          <a:p>
            <a:pPr algn="justLow" rtl="1" eaLnBrk="1" hangingPunct="1"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0070C0"/>
              </a:solidFill>
              <a:latin typeface="Trebuchet MS" pitchFamily="34" charset="0"/>
              <a:ea typeface="Nazanin"/>
              <a:cs typeface="B Titr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تمرکز بر جامعه به عنوان کانونی ایده ال برای ارتقای سلامت مردم با چالش هایی نظیر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ea typeface="Nazanin"/>
                <a:cs typeface="Nazanin"/>
              </a:rPr>
              <a:t> 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توزیع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قدرت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در گروه ها و يا خارج از 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   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گروه 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ه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ا،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شبكه سازي،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كنترل 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 تحدید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آزادي 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های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فردي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b="1" dirty="0">
                <a:latin typeface="Trebuchet MS" pitchFamily="34" charset="0"/>
                <a:cs typeface="B Lotus" pitchFamily="2" charset="-78"/>
              </a:rPr>
              <a:t>مردم </a:t>
            </a: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رو به رو می باشد.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يكي از بزرگترين چالش</a:t>
            </a: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ها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ایجاد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امتداد منطقي بين 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فرد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 جامعه 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 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 نياز رسيدن به تعا</a:t>
            </a: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دل 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معقول بين تلاش در سطح فرد</a:t>
            </a: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 جامعه </a:t>
            </a: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  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مي باشد. </a:t>
            </a: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</a:p>
          <a:p>
            <a:pPr algn="just" rtl="1" eaLnBrk="1" hangingPunct="1">
              <a:defRPr/>
            </a:pPr>
            <a:endParaRPr lang="fa-IR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="" xmlns:a16="http://schemas.microsoft.com/office/drawing/2014/main" id="{F4E00D87-410F-403D-9ED9-308F5C455A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47800"/>
            <a:ext cx="8001000" cy="48006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0070C0"/>
              </a:solidFill>
              <a:latin typeface="Trebuchet MS" pitchFamily="34" charset="0"/>
              <a:ea typeface="Nazanin"/>
              <a:cs typeface="B Titr" pitchFamily="2" charset="-78"/>
            </a:endParaRP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ea typeface="Nazanin"/>
                <a:cs typeface="B Titr" pitchFamily="2" charset="-78"/>
              </a:rPr>
              <a:t>فیزیولوژی انسان، اصل لذت و فقر و بيماري  </a:t>
            </a:r>
          </a:p>
          <a:p>
            <a:pPr algn="justLow" rtl="1" eaLnBrk="1" hangingPunct="1"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0070C0"/>
              </a:solidFill>
              <a:latin typeface="Trebuchet MS" pitchFamily="34" charset="0"/>
              <a:ea typeface="Nazanin"/>
              <a:cs typeface="B Titr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برخی از </a:t>
            </a:r>
            <a:r>
              <a:rPr lang="ar-SA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انتخاب</a:t>
            </a:r>
            <a:r>
              <a:rPr lang="fa-IR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های مردم </a:t>
            </a:r>
            <a:r>
              <a:rPr lang="ar-SA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متأثر از </a:t>
            </a:r>
            <a:r>
              <a:rPr lang="fa-IR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ویژگی های </a:t>
            </a:r>
            <a:r>
              <a:rPr lang="ar-SA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فيزيولوژي</a:t>
            </a:r>
            <a:r>
              <a:rPr lang="fa-IR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ک</a:t>
            </a:r>
            <a:r>
              <a:rPr lang="ar-SA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fa-IR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آنها</a:t>
            </a:r>
            <a:r>
              <a:rPr lang="ar-SA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است</a:t>
            </a:r>
            <a:r>
              <a:rPr lang="fa-IR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و</a:t>
            </a:r>
            <a:r>
              <a:rPr lang="ar-SA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به سادگي مغلوب نمي شود</a:t>
            </a:r>
            <a:r>
              <a:rPr lang="fa-IR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.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تایگر معتقد بود </a:t>
            </a:r>
            <a:r>
              <a:rPr lang="ar-SA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كه </a:t>
            </a:r>
            <a:r>
              <a:rPr lang="ar-SA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انسان</a:t>
            </a:r>
            <a:r>
              <a:rPr lang="fa-IR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ه</a:t>
            </a:r>
            <a:r>
              <a:rPr lang="ar-SA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ا در جستجوي لذت و دوري</a:t>
            </a:r>
            <a:r>
              <a:rPr lang="fa-IR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از درد</a:t>
            </a:r>
            <a:r>
              <a:rPr lang="fa-IR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هستند</a:t>
            </a:r>
            <a:r>
              <a:rPr lang="ar-SA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fa-IR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اما</a:t>
            </a:r>
            <a:r>
              <a:rPr lang="ar-SA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بسياري از رفتارهاي </a:t>
            </a:r>
            <a:r>
              <a:rPr lang="fa-IR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سالم</a:t>
            </a:r>
            <a:r>
              <a:rPr lang="ar-SA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به صورت نياز به دست برداشتن از</a:t>
            </a:r>
            <a:r>
              <a:rPr lang="fa-IR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یک</a:t>
            </a:r>
            <a:r>
              <a:rPr lang="ar-SA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لذت</a:t>
            </a:r>
            <a:r>
              <a:rPr lang="fa-IR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آنی </a:t>
            </a:r>
            <a:r>
              <a:rPr lang="ar-SA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ظاهر مي شود.</a:t>
            </a:r>
            <a:endParaRPr lang="fa-IR" sz="24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fa-IR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استوارت معتقد بود که </a:t>
            </a:r>
            <a:r>
              <a:rPr lang="ar-SA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احتمال درگي</a:t>
            </a:r>
            <a:r>
              <a:rPr lang="fa-IR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ری</a:t>
            </a:r>
            <a:r>
              <a:rPr lang="ar-SA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fa-IR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افراد </a:t>
            </a:r>
            <a:r>
              <a:rPr lang="ar-SA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كه </a:t>
            </a:r>
            <a:r>
              <a:rPr lang="fa-IR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با </a:t>
            </a:r>
            <a:r>
              <a:rPr lang="ar-SA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فقر يا </a:t>
            </a:r>
            <a:r>
              <a:rPr lang="fa-IR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بيماري</a:t>
            </a:r>
            <a:r>
              <a:rPr lang="ar-SA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زندگي </a:t>
            </a:r>
            <a:r>
              <a:rPr lang="fa-IR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  </a:t>
            </a:r>
            <a:r>
              <a:rPr lang="ar-SA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مي كنند،</a:t>
            </a:r>
            <a:r>
              <a:rPr lang="fa-IR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در رفتارهای مخاطره آمیز</a:t>
            </a:r>
            <a:r>
              <a:rPr lang="ar-SA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بيشتر است</a:t>
            </a:r>
            <a:r>
              <a:rPr lang="fa-IR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fa-IR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چون </a:t>
            </a:r>
            <a:r>
              <a:rPr lang="ar-SA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لذت تأمين شده از چنين رفتاري،</a:t>
            </a:r>
            <a:r>
              <a:rPr lang="fa-IR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اغلب موجب </a:t>
            </a:r>
            <a:r>
              <a:rPr lang="ar-SA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دوري و رهايي موقت </a:t>
            </a:r>
            <a:r>
              <a:rPr lang="fa-IR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آنها </a:t>
            </a:r>
            <a:r>
              <a:rPr lang="ar-SA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از شرايط دشوار زندگي </a:t>
            </a:r>
            <a:r>
              <a:rPr lang="fa-IR" sz="24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شان </a:t>
            </a:r>
            <a:r>
              <a:rPr lang="ar-SA" sz="24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مي گردد. </a:t>
            </a:r>
          </a:p>
          <a:p>
            <a:pPr algn="just" rtl="1" eaLnBrk="1" hangingPunct="1">
              <a:defRPr/>
            </a:pPr>
            <a:endParaRPr lang="ar-SA" sz="3600" b="1" dirty="0">
              <a:solidFill>
                <a:srgbClr val="24241C"/>
              </a:solidFill>
              <a:latin typeface="Trebuchet MS" pitchFamily="34" charset="0"/>
              <a:ea typeface="Nazanin"/>
              <a:cs typeface="Nazani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="" xmlns:a16="http://schemas.microsoft.com/office/drawing/2014/main" id="{50F1234D-38C1-4928-A1AA-FB67813990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7924800" cy="47244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just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ea typeface="Nazanin"/>
                <a:cs typeface="B Titr" pitchFamily="2" charset="-78"/>
              </a:rPr>
              <a:t>                                 </a:t>
            </a: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ea typeface="Nazanin"/>
                <a:cs typeface="B Titr" pitchFamily="2" charset="-78"/>
              </a:rPr>
              <a:t>درماندگی آموخته شده </a:t>
            </a: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sz="3200" b="1" dirty="0">
              <a:solidFill>
                <a:srgbClr val="C00000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افرادي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كه درباره خودشان تفكر مثبتي ندارند يا تأثير تلاش خود را در ايجاد تغيير احساس نمي كنند،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چرا بايد شيوه زندگي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سالم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را برگزينند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؟ 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مردم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وقتي وارد كارهاي اجتماعي مي شوند كه باور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كنند تلاش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شا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ن      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بي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فايده نخواهد بود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چون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در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حالت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درماندگي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آموخته شده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آنها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    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نمي توانند هيچ كنترلي بر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محيط زندگي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خود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داشته باشند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.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اگر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مردم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معتقد شوند كه نمي توانند بر جنبه هاي مختلف زندگي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خود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اعمال كنترل </a:t>
            </a:r>
            <a:r>
              <a:rPr lang="ar-SA" sz="2500" b="1" dirty="0">
                <a:latin typeface="Trebuchet MS" pitchFamily="34" charset="0"/>
                <a:ea typeface="Nazanin"/>
                <a:cs typeface="B Lotus" pitchFamily="2" charset="-78"/>
              </a:rPr>
              <a:t>نمايند،</a:t>
            </a:r>
            <a:r>
              <a:rPr lang="fa-IR" sz="2500" b="1" dirty="0"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تغيير رفتارشان براي كنترل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سلامت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خود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،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خانواده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و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   جامعه ای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كه در آن زندگي مي كنند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بعيد به نظر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مي رسد.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9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09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09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takaddi.jpg">
            <a:extLst>
              <a:ext uri="{FF2B5EF4-FFF2-40B4-BE49-F238E27FC236}">
                <a16:creationId xmlns="" xmlns:a16="http://schemas.microsoft.com/office/drawing/2014/main" id="{9A42897D-37AF-471F-88EB-11A26C6486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762000"/>
            <a:ext cx="4576763" cy="556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="" xmlns:a16="http://schemas.microsoft.com/office/drawing/2014/main" id="{832F37E6-6124-4121-989B-9B90A6C417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838200"/>
            <a:ext cx="7924800" cy="54864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just" rtl="1" eaLnBrk="1" hangingPunct="1">
              <a:buFont typeface="Georgia" panose="02040502050405020303" pitchFamily="18" charset="0"/>
              <a:buNone/>
              <a:defRPr/>
            </a:pPr>
            <a:r>
              <a:rPr lang="fa-IR" b="1" dirty="0">
                <a:solidFill>
                  <a:srgbClr val="0070C0"/>
                </a:solidFill>
                <a:latin typeface="Trebuchet MS" pitchFamily="34" charset="0"/>
                <a:ea typeface="Nazanin"/>
                <a:cs typeface="B Titr" pitchFamily="2" charset="-78"/>
              </a:rPr>
              <a:t>                     </a:t>
            </a: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ea typeface="Nazanin"/>
                <a:cs typeface="B Titr" pitchFamily="2" charset="-78"/>
              </a:rPr>
              <a:t>حمایت و بستر اجتماعی سبك زندگی سالم </a:t>
            </a:r>
          </a:p>
          <a:p>
            <a:pPr algn="justLow" rtl="1" eaLnBrk="1" hangingPunct="1">
              <a:buFont typeface="Georgia" panose="02040502050405020303" pitchFamily="18" charset="0"/>
              <a:buNone/>
              <a:defRPr/>
            </a:pPr>
            <a:r>
              <a:rPr lang="fa-IR" b="1" dirty="0">
                <a:solidFill>
                  <a:srgbClr val="0070C0"/>
                </a:solidFill>
                <a:latin typeface="Trebuchet MS" pitchFamily="34" charset="0"/>
                <a:ea typeface="Nazanin"/>
                <a:cs typeface="B Titr" pitchFamily="2" charset="-78"/>
              </a:rPr>
              <a:t> 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امروزه،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جامعه ما را با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مجموعه فشرده اي از انتخاب ها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و با اين چالش كه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كدام انتخاب صحيح است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،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رو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ب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ه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رو ساخته 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و بسیاری از افراد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قدرت تميز ميان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    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پيام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هاي متضاد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رسانه 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ه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ا و ساير منابع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اطلاعاتی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را ندارند 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و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به سمت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تجربه لذت فوري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رفتارهايي كشيده شوند كه در دراز مدت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عواقب منفي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را براي آنان به بار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مي آورد. </a:t>
            </a:r>
            <a:endParaRPr lang="fa-IR" sz="23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موضوع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انتخاب 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سبك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زندگي 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سالم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چالش اجتماعي رو به رشدي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است. در بسیاری از جوامع 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طیف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وسيعي از انتخاب ها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/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كالاها و دسترسي گسترده به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رفتارهای مخاطره آمیز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با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عواقب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طولاني مدت(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نظير اعتياد، خشونت و ايدز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)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وجود دارد.</a:t>
            </a:r>
            <a:endParaRPr lang="fa-IR" sz="23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حمايت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يا فقدان حمايت 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و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بستر اجتماعي 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برای یک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رفتار 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سالم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،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از عوامل موثر در سلامت مردم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است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.</a:t>
            </a:r>
            <a:endParaRPr lang="ar-SA" sz="23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="" xmlns:a16="http://schemas.microsoft.com/office/drawing/2014/main" id="{1A9E05C5-681B-4C1F-B467-E137F6C3A0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143000"/>
            <a:ext cx="7772400" cy="51816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0070C0"/>
              </a:solidFill>
              <a:latin typeface="Trebuchet MS" pitchFamily="34" charset="0"/>
              <a:ea typeface="Times New Roman (Arabic)"/>
              <a:cs typeface="B Titr" pitchFamily="2" charset="-78"/>
            </a:endParaRP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ea typeface="Times New Roman (Arabic)"/>
                <a:cs typeface="B Titr" pitchFamily="2" charset="-78"/>
              </a:rPr>
              <a:t>رویکردهای سه گانه ترويج سبك زندگي سالم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endParaRPr lang="fa-IR" sz="2400" b="1" dirty="0">
              <a:solidFill>
                <a:srgbClr val="0070C0"/>
              </a:solidFill>
              <a:latin typeface="Trebuchet MS" pitchFamily="34" charset="0"/>
              <a:ea typeface="Times New Roman (Arabic)"/>
              <a:cs typeface="B Titr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رويكردهاي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 متفاوت ترویج سبك زندگی سالم می توانند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در راستاي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تغيير رفتار فردي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مردم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،</a:t>
            </a:r>
            <a:r>
              <a:rPr lang="en-US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تغيير برخي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از شرایط محیطی و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يا تغيير روابط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بين فرد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ی  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و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یا روابط بین فرد با گروه ها یا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جامعه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اعمال شوند. 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تلاش هاي ارتقاي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سلامت مردم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گا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ه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 براي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افزايش رفتار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های سالم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اعمال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  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مي شوند و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گاه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در راستاي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افزایش رفتارهای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منتهي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به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 سلامت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هستند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. 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امروزه،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اكثر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راهبردهاي تغيير يا تقويت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سبك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زندگي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سالم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در سطح فردي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هدف گذاري مي شوند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اما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شواهد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زیادی در مورد اثربخشی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راهبردهاي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گروهی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در بین همسالان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جوان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در معرض خطر و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راهبردهای اجتماعی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مثل وضع قوانين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راهنمایی و رانندگی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وجود دارد. </a:t>
            </a:r>
          </a:p>
          <a:p>
            <a:pPr algn="just" rtl="1" eaLnBrk="1" hangingPunct="1">
              <a:defRPr/>
            </a:pPr>
            <a:endParaRPr lang="fa-IR" sz="24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" rtl="1" eaLnBrk="1" hangingPunct="1"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" rtl="1" eaLnBrk="1" hangingPunct="1"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0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5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50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="" xmlns:a16="http://schemas.microsoft.com/office/drawing/2014/main" id="{EF642918-19C4-4E17-BA8F-2BE7260A54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8001000" cy="495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endParaRPr lang="fa-IR" sz="3200" b="1" dirty="0">
              <a:solidFill>
                <a:srgbClr val="C00000"/>
              </a:solidFill>
              <a:latin typeface="Trebuchet MS" pitchFamily="34" charset="0"/>
              <a:ea typeface="Nazanin"/>
              <a:cs typeface="B Titr" pitchFamily="2" charset="-78"/>
            </a:endParaRPr>
          </a:p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ea typeface="Nazanin"/>
                <a:cs typeface="B Titr" pitchFamily="2" charset="-78"/>
              </a:rPr>
              <a:t>مداخلات چندسطحی برای ترویج شیوه زندگی سالم</a:t>
            </a:r>
            <a:r>
              <a:rPr lang="fa-IR" b="1" dirty="0">
                <a:solidFill>
                  <a:srgbClr val="0070C0"/>
                </a:solidFill>
                <a:latin typeface="Trebuchet MS" pitchFamily="34" charset="0"/>
                <a:ea typeface="Nazanin"/>
                <a:cs typeface="B Titr" pitchFamily="2" charset="-78"/>
              </a:rPr>
              <a:t> </a:t>
            </a:r>
          </a:p>
          <a:p>
            <a:pPr algn="just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endParaRPr lang="fa-IR" sz="25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اصلاح برخی از معضلات سلامت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هم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زمان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با تلاش براي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تغيير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یک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رفت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ار فردی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ويژه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نیازمند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وضع قوانين مناسب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است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. 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برخوردهاي كوتاه مدت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فردی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بدون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مداخلات پایدار اجتماعی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کمتر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موجب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تغيير هنجارهاي فرهنگي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موثر در سلامت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می گردد یا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تداوم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     می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يابد.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تغيير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هنجارهاي فرهنگي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 موثر در سلامت مردم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اغلب نيازمند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تأمين منابع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مالی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Times New Roman (Arabic)"/>
                <a:cs typeface="B Lotus" pitchFamily="2" charset="-78"/>
              </a:rPr>
              <a:t>است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.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مدیریت هاي منتخب جوانان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نقش مهمي در موفقيت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    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مداخله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هاي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ارتقای سلامت آنها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دار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ن</a:t>
            </a:r>
            <a:r>
              <a:rPr lang="fa-IR" sz="2500" b="1" dirty="0">
                <a:latin typeface="Trebuchet MS" pitchFamily="34" charset="0"/>
                <a:ea typeface="Nazanin"/>
                <a:cs typeface="B Lotus" pitchFamily="2" charset="-78"/>
              </a:rPr>
              <a:t>د. </a:t>
            </a: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مشارکت افراد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در تعيين اهداف نهايي،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طراحي راهبردها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، اجرا و ارزشیابی مداخلات ارتقای سلامت جامعه بسیار مهم است.  </a:t>
            </a:r>
            <a:endParaRPr lang="ar-SA" sz="25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endParaRPr lang="ar-SA" b="1" dirty="0">
              <a:solidFill>
                <a:srgbClr val="24241C"/>
              </a:solidFill>
              <a:latin typeface="Trebuchet MS" pitchFamily="34" charset="0"/>
              <a:ea typeface="Nazanin"/>
              <a:cs typeface="Nazani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60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="" xmlns:a16="http://schemas.microsoft.com/office/drawing/2014/main" id="{82F86F14-3D6F-4548-9A76-ACA3F6A50D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066800"/>
            <a:ext cx="7772400" cy="495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b="1" dirty="0">
                <a:solidFill>
                  <a:srgbClr val="0070C0"/>
                </a:solidFill>
                <a:latin typeface="Trebuchet MS" pitchFamily="34" charset="0"/>
                <a:ea typeface="Times New Roman (Arabic)"/>
                <a:cs typeface="B Titr" pitchFamily="2" charset="-78"/>
              </a:rPr>
              <a:t>         </a:t>
            </a: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ea typeface="Times New Roman (Arabic)"/>
                <a:cs typeface="B Titr" pitchFamily="2" charset="-78"/>
              </a:rPr>
              <a:t>انتخاب مداخلات موثر در گروه هدف 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endParaRPr lang="fa-IR" sz="2500" b="1" dirty="0">
              <a:solidFill>
                <a:srgbClr val="0070C0"/>
              </a:solidFill>
              <a:latin typeface="Trebuchet MS" pitchFamily="34" charset="0"/>
              <a:ea typeface="Times New Roman (Arabic)"/>
              <a:cs typeface="B Titr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باید دید 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مداخله</a:t>
            </a: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انتخابی تاثیری 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برگروه هدف تعيين شده،</a:t>
            </a: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دارد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يا</a:t>
            </a: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نه</a:t>
            </a: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؟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 افرادي که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از حداقل منابع برخوردارند،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براي 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رعایت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يك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سبك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زندگي 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سالم بیش از آموزش های سنتی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نيازمند 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حمایت ساختاری، مالی و اجتماعی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هستند.</a:t>
            </a:r>
            <a:endParaRPr lang="fa-IR" sz="27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بدون </a:t>
            </a: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تامین نیازهای روزمره 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زندگي،</a:t>
            </a: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افراد </a:t>
            </a: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فقیر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تمايل يا 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قدرت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توجه به 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اصول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پيشگير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انه ای که به آنها آموخته می شود را ندارند.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بدون مشارکت و رهبری سازمان ها و تشکل های مردمی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، مداخلات توسعه جوامع سالم دوام نیافته و پایدار نمی ماند. </a:t>
            </a:r>
            <a:endParaRPr lang="ar-SA" sz="27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" rtl="1" eaLnBrk="1" hangingPunct="1">
              <a:defRPr/>
            </a:pPr>
            <a:endParaRPr lang="fa-IR" sz="24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" rtl="1" eaLnBrk="1" hangingPunct="1"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81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 descr="11_8508160447_L600.jpg">
            <a:extLst>
              <a:ext uri="{FF2B5EF4-FFF2-40B4-BE49-F238E27FC236}">
                <a16:creationId xmlns="" xmlns:a16="http://schemas.microsoft.com/office/drawing/2014/main" id="{19E6011F-3D3F-4FC1-88DB-69A0E026E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7620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="" xmlns:a16="http://schemas.microsoft.com/office/drawing/2014/main" id="{48E1776D-659A-465D-94C6-EB7A22EAC9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7772400" cy="495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2400" b="1" dirty="0">
                <a:solidFill>
                  <a:srgbClr val="0070C0"/>
                </a:solidFill>
                <a:latin typeface="Trebuchet MS" pitchFamily="34" charset="0"/>
                <a:ea typeface="Nazanin"/>
                <a:cs typeface="B Titr" pitchFamily="2" charset="-78"/>
              </a:rPr>
              <a:t> </a:t>
            </a: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ea typeface="Nazanin"/>
                <a:cs typeface="B Titr" pitchFamily="2" charset="-78"/>
              </a:rPr>
              <a:t>اطلاع رسانی به تنهایی کافی نیست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endParaRPr lang="fa-IR" sz="2600" b="1" dirty="0">
              <a:solidFill>
                <a:srgbClr val="0070C0"/>
              </a:solidFill>
              <a:latin typeface="Trebuchet MS" pitchFamily="34" charset="0"/>
              <a:ea typeface="Nazanin"/>
              <a:cs typeface="B Titr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برخي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معتقدند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اطلاع رسانی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درباره فوايد و مخاطر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ات بهداشتي یک رفتار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از طريق رسانه هاي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ارتباط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جمعي در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تغيير رفتار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مردم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مؤثر خواهد ب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ود.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اگرچه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اطلاعات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مي تواند موجب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افزايش دانش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افراد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شود اما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چنين مداخله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اي به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تنهایی به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ندرت تأثير مهمي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بر رفتار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ea typeface="Nazanin"/>
                <a:cs typeface="B Lotus" pitchFamily="2" charset="-78"/>
              </a:rPr>
              <a:t>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آنها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ea typeface="Nazanin"/>
                <a:cs typeface="B Lotus" pitchFamily="2" charset="-78"/>
              </a:rPr>
              <a:t> خواهند داشت. </a:t>
            </a:r>
            <a:endParaRPr lang="fa-IR" sz="2600" b="1" dirty="0">
              <a:solidFill>
                <a:srgbClr val="24241C"/>
              </a:solidFill>
              <a:latin typeface="Trebuchet MS" pitchFamily="34" charset="0"/>
              <a:ea typeface="Nazanin"/>
              <a:cs typeface="B Lotus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fa-IR" sz="2600" b="1" dirty="0">
                <a:solidFill>
                  <a:srgbClr val="24241C"/>
                </a:solidFill>
                <a:latin typeface="Times New Roman" pitchFamily="18" charset="0"/>
                <a:cs typeface="B Lotus" pitchFamily="2" charset="-78"/>
              </a:rPr>
              <a:t>اغلب</a:t>
            </a:r>
            <a:r>
              <a:rPr lang="ar-SA" sz="2600" b="1" dirty="0">
                <a:solidFill>
                  <a:srgbClr val="24241C"/>
                </a:solidFill>
                <a:latin typeface="Times New Roman" pitchFamily="18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اطلاعات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بهداشتي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با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مجموعه ای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از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تجارب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واقعی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زندگي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مردم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رقابت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مي كن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</a:t>
            </a: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تلاش براي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تأمين اطلاعات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بهداشتي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بايد با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سياست هاي همگاني و خدمات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بهداشتي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كه تجارب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افراد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را اصلاح مي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كنند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همراه شود.</a:t>
            </a:r>
            <a:endParaRPr lang="fa-IR" sz="26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buFont typeface="Georgia" panose="02040502050405020303" pitchFamily="18" charset="0"/>
              <a:buNone/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017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="" xmlns:a16="http://schemas.microsoft.com/office/drawing/2014/main" id="{B104F9A8-94F3-47BF-9249-8C95611ED6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219200"/>
            <a:ext cx="7848600" cy="47244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b="1" dirty="0">
                <a:solidFill>
                  <a:srgbClr val="0070C0"/>
                </a:solidFill>
                <a:latin typeface="Trebuchet MS" pitchFamily="34" charset="0"/>
                <a:cs typeface="B Titr" pitchFamily="2" charset="-78"/>
              </a:rPr>
              <a:t>  </a:t>
            </a: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ar-SA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بازاريابي اجتماعي براي </a:t>
            </a: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ترويج سبك زندگي سالم </a:t>
            </a:r>
          </a:p>
          <a:p>
            <a:pPr algn="justLow" rtl="1" eaLnBrk="1" hangingPunct="1"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منظور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از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بازاريابي اجتماعي براي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ترويج سبك زندگي سالم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تغيير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 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نگرش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ها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رفتار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ها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و هنجارهاي فرهنگي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مرتبط با زندگی سالم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با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انتخاب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پيام هاي ويژه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مي باشد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 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بسيج هاي بازاريابي اجتماعي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براي تأثير بر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سبك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زندگي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مردم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بيشترين موفقيت را در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تغيير رفتار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افراد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با سوادتر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،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داراتر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و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با درآمد بيشتر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دست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می آورند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 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بسيج هاي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بازاریابی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سبك زندگي سالم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بر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افراد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آسيب پذير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کمترین تاثیر را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داشته و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می تواند موجب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افزایش شکاف عدالت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 جوامع شود.</a:t>
            </a:r>
            <a:endParaRPr lang="ar-SA" sz="25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1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" descr="rozname.JPG">
            <a:extLst>
              <a:ext uri="{FF2B5EF4-FFF2-40B4-BE49-F238E27FC236}">
                <a16:creationId xmlns="" xmlns:a16="http://schemas.microsoft.com/office/drawing/2014/main" id="{CDDF2AD6-3565-4A5B-9008-D019C7A77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84582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="" xmlns:a16="http://schemas.microsoft.com/office/drawing/2014/main" id="{4CA1D90D-4169-44BC-89B6-3B9B583646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990600"/>
            <a:ext cx="7772400" cy="51054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sz="2200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2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دلایل خاموشی زودرس پ</a:t>
            </a:r>
            <a:r>
              <a:rPr lang="ar-SA" sz="2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يام هاي </a:t>
            </a:r>
            <a:r>
              <a:rPr lang="fa-IR" sz="2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سبك زندگي سالم </a:t>
            </a:r>
            <a:r>
              <a:rPr lang="ar-SA" sz="2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رسانه هاي</a:t>
            </a:r>
            <a:r>
              <a:rPr lang="fa-IR" sz="2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 ارتباط</a:t>
            </a:r>
            <a:r>
              <a:rPr lang="ar-SA" sz="2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 جمعي</a:t>
            </a:r>
            <a:r>
              <a:rPr lang="fa-IR" sz="2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 </a:t>
            </a:r>
            <a:r>
              <a:rPr lang="ar-SA" sz="2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 </a:t>
            </a:r>
            <a:r>
              <a:rPr lang="fa-IR" sz="2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 </a:t>
            </a: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sz="2200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justLow" rtl="1" eaLnBrk="1" hangingPunct="1">
              <a:buFont typeface="Wingdings" pitchFamily="2" charset="2"/>
              <a:buChar char="ü"/>
              <a:defRPr/>
            </a:pP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این پیام ها اغلب 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براي 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افرادي 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خوشايند هستند كه پيش زمينه 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 تمایل به 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تغيير را داشته باشند. </a:t>
            </a:r>
          </a:p>
          <a:p>
            <a:pPr algn="justLow" rtl="1" eaLnBrk="1" hangingPunct="1">
              <a:buFont typeface="Wingdings" pitchFamily="2" charset="2"/>
              <a:buChar char="ü"/>
              <a:defRPr/>
            </a:pP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مردم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به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این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پيام ها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مقاوم مي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شوند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چون معتقدند 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تبليغات 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طبل 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توخالي است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endParaRPr lang="ar-SA" sz="22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ü"/>
              <a:defRPr/>
            </a:pP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تبلیغات 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بخش خصوصي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که مغایر با پیام های سبك زندگي سالم است متکی بر تحقیقات کیفی مردم و جامعه شناختی است.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endParaRPr lang="ar-SA" sz="22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ü"/>
              <a:defRPr/>
            </a:pP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مردم 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به ندرت پذيراي اعمال فشار براي تغيير رفتار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خود 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هستند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و اغلب در برابر چنین فشاری ایجاد مقاومت می شود.</a:t>
            </a:r>
          </a:p>
          <a:p>
            <a:pPr algn="justLow" rtl="1" eaLnBrk="1" hangingPunct="1">
              <a:buFont typeface="Wingdings" pitchFamily="2" charset="2"/>
              <a:buChar char="ü"/>
              <a:defRPr/>
            </a:pP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تبليغات تجاري موجب خلق نمايي مقتدر و داراي قدرت انتخاب از 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فرد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مي شود اما در واقعيت 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مردم 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هميشه داراي قدرت انتخاب نيستند. </a:t>
            </a:r>
          </a:p>
          <a:p>
            <a:pPr algn="justLow" rtl="1" eaLnBrk="1" hangingPunct="1">
              <a:buFont typeface="Wingdings" pitchFamily="2" charset="2"/>
              <a:buChar char="ü"/>
              <a:defRPr/>
            </a:pP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تاثیر 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پيام هاي نامطبوع،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غمگین 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يا بيش از حد پدرسالارانه در مقايسه با نماها و كالاهاي 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لذت بخش تجاری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كمتر</a:t>
            </a:r>
            <a:r>
              <a:rPr lang="fa-IR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است</a:t>
            </a:r>
            <a:r>
              <a:rPr lang="ar-SA" sz="22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 </a:t>
            </a:r>
          </a:p>
          <a:p>
            <a:pPr algn="just" rtl="1" eaLnBrk="1" hangingPunct="1">
              <a:buFont typeface="Wingdings" pitchFamily="2" charset="2"/>
              <a:buNone/>
              <a:defRPr/>
            </a:pPr>
            <a:endParaRPr lang="ar-SA" b="1" dirty="0">
              <a:solidFill>
                <a:srgbClr val="24241C"/>
              </a:solidFill>
              <a:latin typeface="Trebuchet MS" pitchFamily="34" charset="0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32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32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32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build="p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="" xmlns:a16="http://schemas.microsoft.com/office/drawing/2014/main" id="{D68F0F66-30EE-4F29-9917-35B8036901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990600"/>
            <a:ext cx="7924800" cy="52578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just" rtl="1" eaLnBrk="1" hangingPunct="1">
              <a:buFont typeface="Georgia" panose="02040502050405020303" pitchFamily="18" charset="0"/>
              <a:buNone/>
              <a:defRPr/>
            </a:pPr>
            <a:r>
              <a:rPr lang="fa-IR" b="1" dirty="0">
                <a:solidFill>
                  <a:srgbClr val="0070C0"/>
                </a:solidFill>
                <a:latin typeface="Trebuchet MS" pitchFamily="34" charset="0"/>
                <a:cs typeface="B Titr" pitchFamily="2" charset="-78"/>
              </a:rPr>
              <a:t>            </a:t>
            </a: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تغییر رفتار فردی برای ترویج سبك زندگي سالم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endParaRPr lang="fa-IR" sz="2500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مداخله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هاي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ترویج سبك زندگي سالم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سطح فرد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ی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ممكن است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مستقيم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باشد(براي مثال از طريق مشاوره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فردی یا مشاوره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 گروه هاي كوچك)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و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يا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غيرمستقيم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باشد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آن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طور كه در ارتباطات براي سلامت ديده مي شود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این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مداخله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ها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متكي بر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طیف گسترده ای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از مدل هاي مرتبط با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دانش،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نگرش و رفتار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مي باش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د. 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بسياري از پژوهش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ها در زمينه تغيير رفتار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فردی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متمركز بر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اعتیاد،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رفتار جنسي و بستن كمربند ايمني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است. 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نقطه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قوت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رويكردهاي تغيير رفتار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فردی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 آن است كه آنها مي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توانند براي افراد يا جمعيت هاي هدف ويژه طراحي شوند. </a:t>
            </a:r>
          </a:p>
          <a:p>
            <a:pPr algn="just" rtl="1" eaLnBrk="1" hangingPunct="1">
              <a:defRPr/>
            </a:pPr>
            <a:endParaRPr lang="fa-IR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4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4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4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4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4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="" xmlns:a16="http://schemas.microsoft.com/office/drawing/2014/main" id="{532F16D9-10AE-4E57-825E-0A35983DA2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066800"/>
            <a:ext cx="7924800" cy="52578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2400" b="1" dirty="0">
                <a:solidFill>
                  <a:srgbClr val="0070C0"/>
                </a:solidFill>
                <a:latin typeface="Trebuchet MS" pitchFamily="34" charset="0"/>
                <a:cs typeface="B Titr" pitchFamily="2" charset="-78"/>
              </a:rPr>
              <a:t>   </a:t>
            </a: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رویکردهای محیطی برای ترویج سبك زندگي سالم</a:t>
            </a:r>
            <a:r>
              <a:rPr lang="fa-IR" sz="3200" b="1" dirty="0">
                <a:solidFill>
                  <a:srgbClr val="0070C0"/>
                </a:solidFill>
                <a:latin typeface="Trebuchet MS" pitchFamily="34" charset="0"/>
                <a:cs typeface="B Titr" pitchFamily="2" charset="-78"/>
              </a:rPr>
              <a:t> </a:t>
            </a:r>
            <a:endParaRPr lang="fa-IR" sz="3200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en-US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رويكردهاي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محيط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ی ترویج سبك زندگي سالم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متكي بر اين باورند كه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عوامل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محيط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ی(خارج از حیطه فرد)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قوي ترين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عوامل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تعيين كنندة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سلامت مردم هستند.</a:t>
            </a: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رويكردهاي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محیطی،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محيط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زندگی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را به عنوان يك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قادرساز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يا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مانع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رفتار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سالم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مي داند.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محل هاي كار،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مسيرهاي دوچرخه سواري،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   پارک ها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 زمين هاي بازي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سیاست ها و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قوانین حامی سلامت موجب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تقویت محیطی سبك زندگي سالم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می شوند.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endParaRPr lang="fa-IR" sz="26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رويكرد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های محیطی ترویج سبك زندگي سالم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سعی در توسعه   سیاست های شهری سالم، توسعه محیط های حمايتي و کاهش شکاف عدالت در سلامت دارند.   </a:t>
            </a:r>
          </a:p>
          <a:p>
            <a:pPr algn="just" rtl="1" eaLnBrk="1" hangingPunct="1">
              <a:lnSpc>
                <a:spcPct val="90000"/>
              </a:lnSpc>
              <a:defRPr/>
            </a:pPr>
            <a:endParaRPr lang="ar-SA" sz="3600" b="1" dirty="0">
              <a:solidFill>
                <a:srgbClr val="24241C"/>
              </a:solidFill>
              <a:latin typeface="Trebuchet MS" pitchFamily="34" charset="0"/>
              <a:cs typeface="B Nazanin" pitchFamily="2" charset="-78"/>
            </a:endParaRPr>
          </a:p>
          <a:p>
            <a:pPr algn="just" rtl="1" eaLnBrk="1" hangingPunct="1"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3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6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63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63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 build="p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="" xmlns:a16="http://schemas.microsoft.com/office/drawing/2014/main" id="{0B537A65-1DB8-4F74-B723-D3AD008D2E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066800"/>
            <a:ext cx="7696200" cy="51816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ctr" rtl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نقاط قوت و ضعف رویکردهای محیطی</a:t>
            </a:r>
          </a:p>
          <a:p>
            <a:pPr algn="ctr" rtl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endParaRPr lang="fa-IR" sz="2400" b="1" dirty="0">
              <a:solidFill>
                <a:srgbClr val="FF0000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نقاط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قوت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رويكردهاي محيطي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ترویج سبك زندگي سالم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آن است كه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چنين رويكردهايي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داراي استعداد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تأثير بر همه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مردم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هستند و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نيازمند تلاش مداوم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فردي 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آنها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نيستند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.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محدوديت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رويكردهاي محيطي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ترویج سبك زندگي سالم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آن است كه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اغلب تفاوت هاي فردي و گروهي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مردم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در پاسخگويي به اقدا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مات محیطی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را ناديده مي گيرند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بنابراین ممکن موجب تشدید شکاف عدالت در سلامت شوند.</a:t>
            </a:r>
          </a:p>
          <a:p>
            <a:pPr algn="justLow" rtl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fa-IR" sz="2500" b="1" dirty="0">
                <a:latin typeface="Trebuchet MS" pitchFamily="34" charset="0"/>
                <a:cs typeface="B Lotus" pitchFamily="2" charset="-78"/>
              </a:rPr>
              <a:t>رفع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محدودیت های رویکردهای محیطی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نیازمند تعیین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دقيق تر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اهداف و نیز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دقت بيشتر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وابستگي متقابل بين رفتارهاي فردي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مردم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 منابع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ساختاری و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اجتماعي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مورد نیاز آنها برای اتخاذ یک سبك زندگی سالم  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است.</a:t>
            </a:r>
            <a:endParaRPr lang="ar-SA" sz="2500" b="1" dirty="0">
              <a:latin typeface="Trebuchet MS" pitchFamily="34" charset="0"/>
              <a:cs typeface="B Nazanin" pitchFamily="2" charset="-78"/>
            </a:endParaRPr>
          </a:p>
          <a:p>
            <a:pPr algn="just" rtl="1">
              <a:lnSpc>
                <a:spcPct val="90000"/>
              </a:lnSpc>
              <a:defRPr/>
            </a:pPr>
            <a:endParaRPr lang="fa-IR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>
              <a:lnSpc>
                <a:spcPct val="90000"/>
              </a:lnSpc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3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7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7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7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73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build="p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" descr="0 (93).JPG">
            <a:extLst>
              <a:ext uri="{FF2B5EF4-FFF2-40B4-BE49-F238E27FC236}">
                <a16:creationId xmlns="" xmlns:a16="http://schemas.microsoft.com/office/drawing/2014/main" id="{51D4DE9A-F7B3-4E05-A137-1F6F0F250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0"/>
            <a:ext cx="8382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="" xmlns:a16="http://schemas.microsoft.com/office/drawing/2014/main" id="{BBF5F45F-023D-4699-82D5-55FC0F0272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066800"/>
            <a:ext cx="7696200" cy="51816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پاسخ های فردی و اجتماعی در ترویج سبك زندگي سالم</a:t>
            </a: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en-US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justLow" rtl="1" eaLnBrk="1" hangingPunct="1">
              <a:defRPr/>
            </a:pP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قراردادن مسووليت مطلق تغيير روي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فرد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، پاسخ كاملي نيست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چون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بيش از رويارويي با شرايط اجتماعي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تقویت کننده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رفتار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غیرسالم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فرد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قرباني را سرزنش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مي كند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.</a:t>
            </a:r>
            <a:endParaRPr lang="en-US" sz="2600" b="1" dirty="0"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defRPr/>
            </a:pP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پاسخ هاي اجتماعي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در ترویج سبك زندگي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سالم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مي توانند موجب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تقویت توان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فردي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مردم برای ارتقاي سلامت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گردند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البته خود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جامعه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نیز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مي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تواند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از سلامت فردی آنها بکاهد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 </a:t>
            </a:r>
            <a:endParaRPr lang="fa-IR" sz="26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defRPr/>
            </a:pP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طبق گزارش هولدر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مشكل الكل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یسم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فقط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محصول رفتار افراد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 معرض خطر نمي باشد بلكه بيشتر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نتيجه ساختار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ها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و تعاملات پيچيدة اجتماعي، فرهنگي و عوامل اقتصادي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موجود در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جامعه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است.</a:t>
            </a:r>
            <a:endParaRPr lang="en-US" sz="26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defRPr/>
            </a:pPr>
            <a:endParaRPr lang="fa-IR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defRPr/>
            </a:pPr>
            <a:endParaRPr lang="ar-SA" sz="3600" b="1" dirty="0">
              <a:solidFill>
                <a:srgbClr val="24241C"/>
              </a:solidFill>
              <a:latin typeface="Trebuchet MS" pitchFamily="34" charset="0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3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93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93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93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93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 build="p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="" xmlns:a16="http://schemas.microsoft.com/office/drawing/2014/main" id="{FB658216-E27F-402B-8347-FB40B195D2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47800"/>
            <a:ext cx="7848600" cy="48006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مهارت فردی یا انتخاب جمعی</a:t>
            </a:r>
          </a:p>
          <a:p>
            <a:pPr algn="justLow" rtl="1" eaLnBrk="1" hangingPunct="1">
              <a:buFont typeface="Georgia" panose="02040502050405020303" pitchFamily="18" charset="0"/>
              <a:buNone/>
              <a:defRPr/>
            </a:pPr>
            <a:endParaRPr lang="fa-IR" sz="2600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بر مبنای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تفكر وابستگي متقابل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سبك زندگي سالم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كمتر به عنوان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مهارت هاي فردي اكتسابي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آنها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 بيشتر به عنوان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انتخاب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مسير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ی مشترک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براي خلق محيط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ی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حمايتي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براي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برخورداری از یک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زندگي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سالم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درك مي شود. </a:t>
            </a:r>
            <a:endParaRPr lang="fa-IR" sz="26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تأثير جامعه بر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سلامت افراد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تك بعدي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نيس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ت(جامعه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بر سلامت فرد موثر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است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)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بلکه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دوبعدي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(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هر فردي سلامت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جامعه را تقويت يا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ت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ضعيف مي كند و بر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سلامت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ديگران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مؤثر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است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)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با ارتباط دروني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(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سلامت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جامعه و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اعضاي آن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جدايي ناپذير 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است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)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latin typeface="Trebuchet MS" pitchFamily="34" charset="0"/>
                <a:cs typeface="B Lotus" pitchFamily="2" charset="-78"/>
              </a:rPr>
              <a:t>مي باشد</a:t>
            </a:r>
            <a:r>
              <a:rPr lang="fa-IR" sz="2600" b="1" dirty="0">
                <a:latin typeface="Trebuchet MS" pitchFamily="34" charset="0"/>
                <a:cs typeface="B Lotus" pitchFamily="2" charset="-78"/>
              </a:rPr>
              <a:t>.</a:t>
            </a:r>
            <a:endParaRPr lang="ar-SA" sz="2600" b="1" dirty="0">
              <a:latin typeface="Trebuchet MS" pitchFamily="34" charset="0"/>
              <a:cs typeface="B Nazanin" pitchFamily="2" charset="-78"/>
            </a:endParaRPr>
          </a:p>
          <a:p>
            <a:pPr algn="just" rtl="1" eaLnBrk="1" hangingPunct="1"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4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0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0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04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 build="p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="" xmlns:a16="http://schemas.microsoft.com/office/drawing/2014/main" id="{FD23D9B0-0EB0-43B5-B2D0-8BEDF94EAF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990600"/>
            <a:ext cx="7924800" cy="5334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r>
              <a:rPr lang="fa-IR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وابستگی متقابل  و  سبك زندگي سالم</a:t>
            </a:r>
          </a:p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endParaRPr lang="fa-IR" sz="2400" b="1" dirty="0">
              <a:solidFill>
                <a:srgbClr val="C00000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نوسازي مفهوم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سبك زندگي سالم بر اساس شرایط محیطی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مشابه بازسازي مفاهيم موجود در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حيطه استرس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است. امروزه مقابله با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استرس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از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مفهوم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ی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فردي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(چگونه من به تنهايي با استرس مقابله كنم)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به فرآيندي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جمعی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(چگونه ما با استرس مقابله كنيم و چگونه ديگران بر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میزان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استر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ما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اثر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مي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گذارند)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تبدیل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شده است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 ت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 اصلي اين تغيير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مفهوم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وابستگي متقابل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 شواهد فزاينده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موجود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در زمينه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تاثیر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آن بر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انعطاف پذیری افراد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 انتخاب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سبك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زندگي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سالم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است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هويت،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انتخاب ها و شيوه زندگي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فرد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تا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حد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زيادي با توجه به وابستگي متقابل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او به دیگران و محیطی که در آن زندگی می کند،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تعريف مي شود.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وابستگي متقابل به معناي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همبستگی افراد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با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هم و با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محيط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ي است كه در آن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زندگی 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مي كنند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. </a:t>
            </a:r>
          </a:p>
          <a:p>
            <a:pPr algn="just" rtl="1" eaLnBrk="1" hangingPunct="1">
              <a:lnSpc>
                <a:spcPct val="90000"/>
              </a:lnSpc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ar-SA" b="1" dirty="0">
              <a:solidFill>
                <a:srgbClr val="24241C"/>
              </a:solidFill>
              <a:latin typeface="Trebuchet MS" pitchFamily="34" charset="0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246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24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2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24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24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 build="p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="" xmlns:a16="http://schemas.microsoft.com/office/drawing/2014/main" id="{BC34F174-858C-493F-8F50-9588B75703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47800"/>
            <a:ext cx="8001000" cy="48006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just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endParaRPr lang="fa-IR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جامعه سالم، وابستگي متقابل</a:t>
            </a:r>
          </a:p>
          <a:p>
            <a:pPr algn="ctr" rtl="1" eaLnBrk="1" hangingPunct="1">
              <a:lnSpc>
                <a:spcPct val="90000"/>
              </a:lnSpc>
              <a:buFont typeface="Georgia" panose="02040502050405020303" pitchFamily="18" charset="0"/>
              <a:buNone/>
              <a:defRPr/>
            </a:pPr>
            <a:endParaRPr lang="fa-IR" sz="2700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جوامع پيش صنعتي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شهروندان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براي بقا نيازمند تعاون و اشتراك 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مساعی بودند اما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با 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صنعتي شدن جوامع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 تغيير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ات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حاصل از آن،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ارزش ها و هنجارهاي اجتماعي از استقلال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شهروندان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تاکید آنها بر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منا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ف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ع فرد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ي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حمايت مي كنند. </a:t>
            </a:r>
            <a:endParaRPr lang="fa-IR" sz="27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پرورش مفهوم وابستگي متقابل،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نيازمند 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آن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است كه جامعه به عنوان 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کانونی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براي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وابستگي متقابل </a:t>
            </a: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شهروندان به یکدیگر و به جامعه اي که در آن زندگی می کنند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ارزش گذاري شود،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جايي كه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شهروندان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احساس كنند 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بخشي از يك </a:t>
            </a: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جامعه سالم 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 </a:t>
            </a: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عاملی برای تامین، حفظ و ارتقای سلامت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آن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هستند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 </a:t>
            </a:r>
          </a:p>
          <a:p>
            <a:pPr algn="just" rtl="1" eaLnBrk="1" hangingPunct="1">
              <a:lnSpc>
                <a:spcPct val="90000"/>
              </a:lnSpc>
              <a:defRPr/>
            </a:pPr>
            <a:endParaRPr lang="fa-IR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lnSpc>
                <a:spcPct val="90000"/>
              </a:lnSpc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45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4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45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45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build="p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="" xmlns:a16="http://schemas.microsoft.com/office/drawing/2014/main" id="{8BF850A6-E317-4879-A8ED-207B64A96C0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066800"/>
            <a:ext cx="7924800" cy="48006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sz="3200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برنامه ای جامع ، فردی و محیطی و چندسطحی </a:t>
            </a:r>
          </a:p>
          <a:p>
            <a:pPr algn="just" rtl="1" eaLnBrk="1" hangingPunct="1">
              <a:defRPr/>
            </a:pPr>
            <a:endParaRPr lang="fa-IR" sz="2400" b="1" dirty="0">
              <a:solidFill>
                <a:srgbClr val="FF0000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defRPr/>
            </a:pP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ابتكارها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ی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آ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موزشی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كه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یک علامت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يا رفتا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ر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خاص منفي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را هدف قرار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   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مي دهند،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اگر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بدون توجه به تصوير بزرگتر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سبك زندگي سالم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عوامل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  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تعيين كننده آن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طراحي شوند،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از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موفقيت كمتري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برخوردار خواهند بود.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defRPr/>
            </a:pP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 ترویج سبك زندگي سالم لازم است جامعه به عنوان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سيستم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ی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پيچيده،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پويا و تعديل كننده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مؤثر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ی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براي كاهش شانس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رفتارهای مخاطره آمیز مردم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دیده شود.</a:t>
            </a:r>
          </a:p>
          <a:p>
            <a:pPr algn="justLow" rtl="1" eaLnBrk="1" hangingPunct="1">
              <a:defRPr/>
            </a:pP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احتمال موفقيت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تركيبي از راهبردهاي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فردی و محیطی 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ترویج سبك زندگی سالم در بين مردم بیشتر است.</a:t>
            </a:r>
            <a:endParaRPr lang="en-US" sz="2500" b="1" dirty="0"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65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6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6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65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65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 build="p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="" xmlns:a16="http://schemas.microsoft.com/office/drawing/2014/main" id="{F71A3AA3-A68D-4E15-82B1-E58BA661E8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7924800" cy="51054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sz="2400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توسعه سرمایه اجتماعی برای ترویج سبك زندگي سالم</a:t>
            </a:r>
          </a:p>
          <a:p>
            <a:pPr algn="justLow" rtl="1" eaLnBrk="1" hangingPunct="1">
              <a:buFont typeface="Georgia" panose="02040502050405020303" pitchFamily="18" charset="0"/>
              <a:buNone/>
              <a:defRPr/>
            </a:pPr>
            <a:endParaRPr lang="fa-IR" sz="2500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500" b="1" dirty="0">
                <a:latin typeface="Trebuchet MS" pitchFamily="34" charset="0"/>
                <a:cs typeface="B Lotus" pitchFamily="2" charset="-78"/>
              </a:rPr>
              <a:t>طبق تعریف لاموس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مداخله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محیطی 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كل جامعه را از طريق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 طراحی 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و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توسعه 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مداخلات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ی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که 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براي تعديل رفتار 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فردی شهروندان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 طراحي شده اند،</a:t>
            </a:r>
            <a:r>
              <a:rPr lang="fa-IR" sz="25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latin typeface="Trebuchet MS" pitchFamily="34" charset="0"/>
                <a:cs typeface="B Lotus" pitchFamily="2" charset="-78"/>
              </a:rPr>
              <a:t>اصلاح مي كند.</a:t>
            </a:r>
            <a:endParaRPr lang="fa-IR" sz="25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اهميت اقدام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محیطی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براي ارتقاي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سلامت مردم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از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طريق ايجاد شبكه هاي اجتماعي و خلق سرمايه اجتماعي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ب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طور گسترده اي شناخته شده است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سرمايه اجتماعي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محصول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تعامل روزانه 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شهروندان با یکدیگر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 ساختارهايي نظير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خانواده،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گروه هاي مدني و مذهبي،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شبكه هاي اجتماعي غيررسمي </a:t>
            </a:r>
            <a:r>
              <a:rPr lang="fa-IR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است که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بر اساس هنجارهاي داوطلبي،</a:t>
            </a:r>
            <a:r>
              <a:rPr lang="fa-IR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5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نوع دوستي و اعتماد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خلق مي شود</a:t>
            </a:r>
            <a:r>
              <a:rPr lang="ar-SA" sz="2500" b="1" dirty="0">
                <a:solidFill>
                  <a:srgbClr val="24241C"/>
                </a:solidFill>
                <a:latin typeface="Trebuchet MS" pitchFamily="34" charset="0"/>
                <a:cs typeface="B Nazanin" pitchFamily="2" charset="-78"/>
              </a:rPr>
              <a:t>. </a:t>
            </a:r>
          </a:p>
          <a:p>
            <a:pPr algn="just" rtl="1" eaLnBrk="1" hangingPunct="1">
              <a:defRPr/>
            </a:pPr>
            <a:endParaRPr lang="fa-IR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defRPr/>
            </a:pPr>
            <a:endParaRPr lang="fa-IR" sz="2400" b="1" dirty="0"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defRPr/>
            </a:pPr>
            <a:endParaRPr lang="fa-IR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" rtl="1" eaLnBrk="1" hangingPunct="1">
              <a:defRPr/>
            </a:pPr>
            <a:endParaRPr lang="ar-SA" sz="2400" b="1" dirty="0"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58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7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7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build="p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1" descr="IMG_8746.JPG">
            <a:extLst>
              <a:ext uri="{FF2B5EF4-FFF2-40B4-BE49-F238E27FC236}">
                <a16:creationId xmlns="" xmlns:a16="http://schemas.microsoft.com/office/drawing/2014/main" id="{C13954DE-FF0E-4E64-AB12-5EF274F6B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5344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="" xmlns:a16="http://schemas.microsoft.com/office/drawing/2014/main" id="{D5EC7B94-1FF8-4149-9722-D22E811A60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066800"/>
            <a:ext cx="8077200" cy="51816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24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ar-SA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توسعه چارچوبي</a:t>
            </a: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 مفهومی</a:t>
            </a:r>
            <a:r>
              <a:rPr lang="ar-SA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 براي وابستگي متقابل </a:t>
            </a:r>
            <a:endParaRPr lang="fa-IR" sz="3200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endParaRPr lang="fa-IR" sz="26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توسعه چارچوبي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مفهومی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براي وابستگي متقابل 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نیازمند توجه به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تأثير متقابل 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مردم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 مقابله با انواع مسايل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بهداشتي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در درون 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جامعه شان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و نيز همكاري آن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ها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با يكديگر مي باشد. </a:t>
            </a:r>
            <a:endParaRPr lang="fa-IR" sz="27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فرآيندهاي 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محیطی ترویج سبك زندگي سالم باید </a:t>
            </a: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تسهیل کننده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آموزش </a:t>
            </a: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   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مهارت</a:t>
            </a: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هايي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باشد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كه به 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ايجاد سرمايه اجتماعي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كمك مي كنند. </a:t>
            </a:r>
            <a:endParaRPr lang="fa-IR" sz="2700" b="1" dirty="0">
              <a:solidFill>
                <a:srgbClr val="FF0000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همكاري </a:t>
            </a: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شهروندان 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يك </a:t>
            </a: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محله 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در زمينه منافع</a:t>
            </a: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بهداشتي</a:t>
            </a:r>
            <a:r>
              <a:rPr lang="ar-SA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مشترك</a:t>
            </a:r>
            <a:r>
              <a:rPr lang="fa-IR" sz="27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شان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   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شبكه ها و پيوندهاي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اجتماعی آنها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را قوي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تر مي سازد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و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سرمايه اجتماعي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حاصله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بر 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سلامت آنها </a:t>
            </a:r>
            <a:r>
              <a:rPr lang="ar-SA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تأثير مي گذارد</a:t>
            </a:r>
            <a:r>
              <a:rPr lang="fa-IR" sz="27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 </a:t>
            </a:r>
            <a:endParaRPr lang="ar-SA" sz="27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6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9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96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9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96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96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 build="p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="" xmlns:a16="http://schemas.microsoft.com/office/drawing/2014/main" id="{C65A0BD9-9B01-441E-9AC9-A0990B87CC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066800"/>
            <a:ext cx="8077200" cy="48768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Wingdings" pitchFamily="2" charset="2"/>
              <a:buNone/>
              <a:defRPr/>
            </a:pPr>
            <a:endParaRPr lang="fa-IR" sz="2400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ctr" rtl="1" eaLnBrk="1" hangingPunct="1">
              <a:buFont typeface="Wingdings" pitchFamily="2" charset="2"/>
              <a:buNone/>
              <a:defRPr/>
            </a:pPr>
            <a:r>
              <a:rPr lang="fa-IR" sz="30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آموزش </a:t>
            </a:r>
            <a:r>
              <a:rPr lang="ar-SA" sz="30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مهارت هاي سازش</a:t>
            </a:r>
            <a:r>
              <a:rPr lang="fa-IR" sz="30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ي  </a:t>
            </a:r>
            <a:r>
              <a:rPr lang="ar-SA" sz="30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و توسعه راهبردهاي سازش</a:t>
            </a:r>
            <a:r>
              <a:rPr lang="fa-IR" sz="30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ي</a:t>
            </a:r>
          </a:p>
          <a:p>
            <a:pPr algn="ctr" rtl="1" eaLnBrk="1" hangingPunct="1">
              <a:buFont typeface="Wingdings" pitchFamily="2" charset="2"/>
              <a:buNone/>
              <a:defRPr/>
            </a:pPr>
            <a:endParaRPr lang="ar-SA" sz="2400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ترویج سبك زندگي سالم 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باي</a:t>
            </a: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در برگيرنده </a:t>
            </a: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آموزش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مهارت هاي سازشي،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تامین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منابع سازش و توسعه راهبردهاي سازش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ي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در 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  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چشم اندازي از وابستگي متقابل 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باشد. </a:t>
            </a:r>
            <a:endParaRPr lang="fa-IR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هم</a:t>
            </a: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زمان با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پيچيده شدن چهارچوب مشكل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سلامت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مورد نظر</a:t>
            </a: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سطح اقدام نيز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پيچيده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تر مي شود 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چرا</a:t>
            </a: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كه </a:t>
            </a: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مردم 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نيازمند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منابع بيشتري</a:t>
            </a:r>
            <a:r>
              <a:rPr lang="fa-IR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برای رویارویی با آن 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مي</a:t>
            </a: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شوند</a:t>
            </a: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درك سطح اقدام جمعي 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مورد نياز براي رويارويي مؤثر با هر مسأله اي،</a:t>
            </a:r>
            <a:r>
              <a:rPr lang="fa-IR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يك </a:t>
            </a:r>
            <a:r>
              <a:rPr lang="ar-SA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مهارت سازشي مهم </a:t>
            </a:r>
            <a:r>
              <a:rPr lang="ar-SA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مي باشد. </a:t>
            </a:r>
          </a:p>
          <a:p>
            <a:pPr algn="just" rtl="1" eaLnBrk="1" hangingPunct="1">
              <a:defRPr/>
            </a:pPr>
            <a:endParaRPr lang="ar-SA" sz="24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06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0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0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06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 build="p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="" xmlns:a16="http://schemas.microsoft.com/office/drawing/2014/main" id="{9EB7922D-8358-4264-97AA-48B3195F17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066800"/>
            <a:ext cx="8001000" cy="52578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افزایش ظرفیت جامعه  برای ترويج سبك زندگي سالم</a:t>
            </a: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endParaRPr lang="fa-IR" b="1" dirty="0">
              <a:solidFill>
                <a:srgbClr val="0070C0"/>
              </a:solidFill>
              <a:latin typeface="Trebuchet MS" pitchFamily="34" charset="0"/>
              <a:cs typeface="B Titr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ظرفيت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جامعه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به معناي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میزان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توسعه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و تعهد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نهاد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جامعه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براي ارتقاي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سلامت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مي باشد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600" b="1" dirty="0">
                <a:latin typeface="Trebuchet MS" pitchFamily="34" charset="0"/>
                <a:cs typeface="B Lotus" pitchFamily="2" charset="-78"/>
              </a:rPr>
              <a:t>در جامعه با ظرفیت،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يك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فرهنگ عمومي قوي حامي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سلامت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 تعهد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افراد به تلاش براي ارتقای سلامت خود، خانواده و جامعه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را افزايش داده و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موجب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ارتقای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سلامت همگاني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می شود.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 یک جامعه با ظرفیت، ت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عامل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افراد با هم و با جامعه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موجب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افزايش سرمايه اجتماعي،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همبستگي اجتماعي و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سلامت</a:t>
            </a:r>
            <a:r>
              <a:rPr lang="ar-SA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6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عمومی 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مي گردد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 سلامت به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منبعي فردي و جمعي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برای توسعه پایدار جامعه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تبديل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           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مي شود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و </a:t>
            </a:r>
            <a:r>
              <a:rPr lang="ar-SA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سلامت </a:t>
            </a:r>
            <a:r>
              <a:rPr lang="fa-IR" sz="26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افراد و كل جامعه نیز بهبود می یابد.</a:t>
            </a:r>
            <a:endParaRPr lang="ar-SA" sz="26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27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27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27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27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27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 build="p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="" xmlns:a16="http://schemas.microsoft.com/office/drawing/2014/main" id="{0AE4DE2A-940D-483D-978F-97DFE43398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1066800"/>
            <a:ext cx="7696200" cy="51054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ar-SA" sz="32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endParaRPr lang="fa-IR" sz="3200" b="1" dirty="0">
              <a:solidFill>
                <a:srgbClr val="FF0000"/>
              </a:solidFill>
              <a:latin typeface="Trebuchet MS" pitchFamily="34" charset="0"/>
              <a:cs typeface="B Lotus" pitchFamily="2" charset="-78"/>
            </a:endParaRPr>
          </a:p>
          <a:p>
            <a:pPr algn="ctr" rtl="1" eaLnBrk="1" hangingPunct="1">
              <a:buFont typeface="Georgia" panose="02040502050405020303" pitchFamily="18" charset="0"/>
              <a:buNone/>
              <a:defRPr/>
            </a:pPr>
            <a:r>
              <a:rPr lang="ar-SA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هدف نهايي </a:t>
            </a:r>
            <a:r>
              <a:rPr lang="fa-IR" sz="3200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ترويج سبك زندگي سالم</a:t>
            </a:r>
            <a:endParaRPr lang="ar-SA" sz="3200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algn="just" rtl="1" eaLnBrk="1" hangingPunct="1">
              <a:buFont typeface="Georgia" panose="02040502050405020303" pitchFamily="18" charset="0"/>
              <a:buNone/>
              <a:defRPr/>
            </a:pPr>
            <a:endParaRPr lang="fa-IR" sz="2400" b="1" dirty="0">
              <a:solidFill>
                <a:srgbClr val="FF0000"/>
              </a:solidFill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300" b="1" dirty="0">
                <a:latin typeface="Trebuchet MS" pitchFamily="34" charset="0"/>
                <a:cs typeface="B Lotus" pitchFamily="2" charset="-78"/>
              </a:rPr>
              <a:t>هدف نهايي </a:t>
            </a:r>
            <a:r>
              <a:rPr lang="fa-IR" sz="2300" b="1" dirty="0">
                <a:latin typeface="Trebuchet MS" pitchFamily="34" charset="0"/>
                <a:cs typeface="B Lotus" pitchFamily="2" charset="-78"/>
              </a:rPr>
              <a:t>ترويج سبك</a:t>
            </a:r>
            <a:r>
              <a:rPr lang="ar-SA" sz="23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زندگي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سالم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،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توسعه چارچوبي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موثر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براي 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افزایش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وابستگي متقابل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افراد به یکدیگر و به محیط زندگی شان 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مبتني بر توانايي ها، قدرت ها و انتخاب های فردی و نيز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فرصت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ها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و موقعيت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های برابر محیطی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است.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بهينه سازي منابع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زندگي سالم در دسترس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مردم و توزیع عادلانه آنها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نيز مهم است</a:t>
            </a: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.</a:t>
            </a: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ar-SA" sz="2300" b="1" dirty="0">
                <a:latin typeface="Trebuchet MS" pitchFamily="34" charset="0"/>
                <a:cs typeface="B Lotus" pitchFamily="2" charset="-78"/>
              </a:rPr>
              <a:t>توسعه چارچوبي</a:t>
            </a:r>
            <a:r>
              <a:rPr lang="fa-IR" sz="2300" b="1" dirty="0">
                <a:latin typeface="Trebuchet MS" pitchFamily="34" charset="0"/>
                <a:cs typeface="B Lotus" pitchFamily="2" charset="-78"/>
              </a:rPr>
              <a:t> منطقي</a:t>
            </a:r>
            <a:r>
              <a:rPr lang="ar-SA" sz="2300" b="1" dirty="0">
                <a:latin typeface="Trebuchet MS" pitchFamily="34" charset="0"/>
                <a:cs typeface="B Lotus" pitchFamily="2" charset="-78"/>
              </a:rPr>
              <a:t> براي وابستگي متقابل</a:t>
            </a:r>
            <a:r>
              <a:rPr lang="fa-IR" sz="2300" b="1" dirty="0">
                <a:latin typeface="Trebuchet MS" pitchFamily="34" charset="0"/>
                <a:cs typeface="B Lotus" pitchFamily="2" charset="-78"/>
              </a:rPr>
              <a:t> افراد به یکدیگر و به محیط زندگی شان شامل</a:t>
            </a:r>
            <a:r>
              <a:rPr lang="ar-SA" sz="2300" b="1" dirty="0">
                <a:latin typeface="Trebuchet MS" pitchFamily="34" charset="0"/>
                <a:cs typeface="B Lotus" pitchFamily="2" charset="-78"/>
              </a:rPr>
              <a:t>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تعيين سطح اقدام جمعي مورد نياز براي رويارويي مؤثر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افراد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با يك م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ساله سلامتي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</a:t>
            </a:r>
            <a:r>
              <a:rPr lang="fa-IR" sz="2300" b="1" dirty="0">
                <a:latin typeface="Trebuchet MS" pitchFamily="34" charset="0"/>
                <a:cs typeface="B Lotus" pitchFamily="2" charset="-78"/>
              </a:rPr>
              <a:t>است.</a:t>
            </a:r>
            <a:r>
              <a:rPr lang="ar-SA" sz="2300" b="1" dirty="0">
                <a:latin typeface="Trebuchet MS" pitchFamily="34" charset="0"/>
                <a:cs typeface="B Lotus" pitchFamily="2" charset="-78"/>
              </a:rPr>
              <a:t> </a:t>
            </a:r>
            <a:endParaRPr lang="fa-IR" sz="2300" b="1" dirty="0">
              <a:latin typeface="Trebuchet MS" pitchFamily="34" charset="0"/>
              <a:cs typeface="B Lotus" pitchFamily="2" charset="-78"/>
            </a:endParaRPr>
          </a:p>
          <a:p>
            <a:pPr algn="justLow" rtl="1" eaLnBrk="1" hangingPunct="1">
              <a:buFont typeface="Wingdings" pitchFamily="2" charset="2"/>
              <a:buChar char="v"/>
              <a:defRPr/>
            </a:pPr>
            <a:r>
              <a:rPr lang="fa-IR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سبك زندگي سالم باید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در برگيرنده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تعادلي 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منطقي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بين استقلال فردي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افراد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 و </a:t>
            </a:r>
            <a:r>
              <a:rPr lang="fa-IR" sz="2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تعامل آنها </a:t>
            </a:r>
            <a:r>
              <a:rPr lang="ar-SA" sz="2300" b="1" dirty="0">
                <a:solidFill>
                  <a:srgbClr val="FF0000"/>
                </a:solidFill>
                <a:latin typeface="Trebuchet MS" pitchFamily="34" charset="0"/>
                <a:cs typeface="B Lotus" pitchFamily="2" charset="-78"/>
              </a:rPr>
              <a:t>با جامعه </a:t>
            </a:r>
            <a:r>
              <a:rPr lang="ar-SA" sz="2300" b="1" dirty="0">
                <a:solidFill>
                  <a:srgbClr val="24241C"/>
                </a:solidFill>
                <a:latin typeface="Trebuchet MS" pitchFamily="34" charset="0"/>
                <a:cs typeface="B Lotus" pitchFamily="2" charset="-78"/>
              </a:rPr>
              <a:t>باشد. </a:t>
            </a:r>
            <a:endParaRPr lang="fa-IR" sz="2300" b="1" dirty="0">
              <a:solidFill>
                <a:srgbClr val="24241C"/>
              </a:solidFill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47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4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47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47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47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47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 build="p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oster3.jpg">
            <a:extLst>
              <a:ext uri="{FF2B5EF4-FFF2-40B4-BE49-F238E27FC236}">
                <a16:creationId xmlns="" xmlns:a16="http://schemas.microsoft.com/office/drawing/2014/main" id="{41C16578-E13D-4F1C-B0B3-C737A2104B4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4652" b="14652"/>
          <a:stretch>
            <a:fillRect/>
          </a:stretch>
        </p:blipFill>
        <p:spPr>
          <a:xfrm>
            <a:off x="403671" y="685800"/>
            <a:ext cx="4572000" cy="5867400"/>
          </a:xfrm>
          <a:ln/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DB634D5-54C9-4085-B7F7-C5610D30D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81600" y="685800"/>
            <a:ext cx="3497263" cy="5867400"/>
          </a:xfrm>
        </p:spPr>
        <p:txBody>
          <a:bodyPr/>
          <a:lstStyle/>
          <a:p>
            <a:pPr algn="justLow" rtl="1">
              <a:lnSpc>
                <a:spcPct val="150000"/>
              </a:lnSpc>
              <a:spcBef>
                <a:spcPct val="0"/>
              </a:spcBef>
            </a:pPr>
            <a:r>
              <a:rPr lang="fa-IR" altLang="en-US" sz="1500" b="1">
                <a:solidFill>
                  <a:srgbClr val="C00000"/>
                </a:solidFill>
                <a:cs typeface="B Titr" panose="00000700000000000000" pitchFamily="2" charset="-78"/>
              </a:rPr>
              <a:t>1)زندگی بهتر(ارتقای سلامت و تغییر عادت ها)</a:t>
            </a:r>
            <a:endParaRPr lang="en-US" altLang="en-US" sz="1500" b="1">
              <a:solidFill>
                <a:srgbClr val="C00000"/>
              </a:solidFill>
              <a:cs typeface="B Titr" panose="00000700000000000000" pitchFamily="2" charset="-78"/>
            </a:endParaRPr>
          </a:p>
          <a:p>
            <a:pPr algn="justLow" rtl="1">
              <a:lnSpc>
                <a:spcPct val="150000"/>
              </a:lnSpc>
              <a:spcBef>
                <a:spcPct val="0"/>
              </a:spcBef>
            </a:pPr>
            <a:r>
              <a:rPr lang="fa-IR" altLang="en-US" sz="1500" b="1">
                <a:solidFill>
                  <a:srgbClr val="C00000"/>
                </a:solidFill>
                <a:cs typeface="B Titr" panose="00000700000000000000" pitchFamily="2" charset="-78"/>
              </a:rPr>
              <a:t>2)سلامت روانی و اجتماعی(سلامت ذهنی، عاطفی، اجتماعی و معنوی)</a:t>
            </a:r>
            <a:endParaRPr lang="en-US" altLang="en-US" sz="1500" b="1">
              <a:solidFill>
                <a:srgbClr val="C00000"/>
              </a:solidFill>
              <a:cs typeface="B Titr" panose="00000700000000000000" pitchFamily="2" charset="-78"/>
            </a:endParaRPr>
          </a:p>
          <a:p>
            <a:pPr algn="justLow" rtl="1">
              <a:lnSpc>
                <a:spcPct val="150000"/>
              </a:lnSpc>
              <a:spcBef>
                <a:spcPct val="0"/>
              </a:spcBef>
            </a:pPr>
            <a:r>
              <a:rPr lang="fa-IR" altLang="en-US" sz="1500" b="1">
                <a:solidFill>
                  <a:srgbClr val="C00000"/>
                </a:solidFill>
                <a:cs typeface="B Titr" panose="00000700000000000000" pitchFamily="2" charset="-78"/>
              </a:rPr>
              <a:t>3)مدیریت استرس(رويارويي با چالش‌های روزمره زندگی)</a:t>
            </a:r>
            <a:endParaRPr lang="en-US" altLang="en-US" sz="1500" b="1">
              <a:solidFill>
                <a:srgbClr val="C00000"/>
              </a:solidFill>
              <a:cs typeface="B Titr" panose="00000700000000000000" pitchFamily="2" charset="-78"/>
            </a:endParaRPr>
          </a:p>
          <a:p>
            <a:pPr algn="justLow" rtl="1">
              <a:lnSpc>
                <a:spcPct val="150000"/>
              </a:lnSpc>
              <a:spcBef>
                <a:spcPct val="0"/>
              </a:spcBef>
            </a:pPr>
            <a:r>
              <a:rPr lang="fa-IR" altLang="en-US" sz="1500" b="1">
                <a:solidFill>
                  <a:srgbClr val="C00000"/>
                </a:solidFill>
                <a:cs typeface="B Titr" panose="00000700000000000000" pitchFamily="2" charset="-78"/>
              </a:rPr>
              <a:t>4)پيشگيري از خشونت(ايجاد محيطي امن و سالم‌)</a:t>
            </a:r>
            <a:endParaRPr lang="en-US" altLang="en-US" sz="1500" b="1">
              <a:solidFill>
                <a:srgbClr val="C00000"/>
              </a:solidFill>
              <a:cs typeface="B Titr" panose="00000700000000000000" pitchFamily="2" charset="-78"/>
            </a:endParaRPr>
          </a:p>
          <a:p>
            <a:pPr algn="justLow" rtl="1">
              <a:lnSpc>
                <a:spcPct val="150000"/>
              </a:lnSpc>
              <a:spcBef>
                <a:spcPct val="0"/>
              </a:spcBef>
            </a:pPr>
            <a:r>
              <a:rPr lang="fa-IR" altLang="en-US" sz="1500" b="1">
                <a:solidFill>
                  <a:srgbClr val="C00000"/>
                </a:solidFill>
                <a:cs typeface="B Titr" panose="00000700000000000000" pitchFamily="2" charset="-78"/>
              </a:rPr>
              <a:t>5)روابط سالم(ارتباط موثر با دوستان، خانواده و همسر)</a:t>
            </a:r>
            <a:endParaRPr lang="en-US" altLang="en-US" sz="1500" b="1">
              <a:solidFill>
                <a:srgbClr val="C00000"/>
              </a:solidFill>
              <a:cs typeface="B Titr" panose="00000700000000000000" pitchFamily="2" charset="-78"/>
            </a:endParaRPr>
          </a:p>
          <a:p>
            <a:pPr algn="justLow" rtl="1">
              <a:lnSpc>
                <a:spcPct val="150000"/>
              </a:lnSpc>
              <a:spcBef>
                <a:spcPct val="0"/>
              </a:spcBef>
            </a:pPr>
            <a:r>
              <a:rPr lang="fa-IR" altLang="en-US" sz="1500" b="1">
                <a:solidFill>
                  <a:srgbClr val="C00000"/>
                </a:solidFill>
                <a:cs typeface="B Titr" panose="00000700000000000000" pitchFamily="2" charset="-78"/>
              </a:rPr>
              <a:t>6) دخانیات و کافئین(لذت‌های روزمره، چالش‌های روزمره)</a:t>
            </a:r>
            <a:endParaRPr lang="en-US" altLang="en-US" sz="1500" b="1">
              <a:solidFill>
                <a:srgbClr val="C00000"/>
              </a:solidFill>
              <a:cs typeface="B Titr" panose="00000700000000000000" pitchFamily="2" charset="-78"/>
            </a:endParaRPr>
          </a:p>
          <a:p>
            <a:pPr algn="justLow" rtl="1">
              <a:lnSpc>
                <a:spcPct val="150000"/>
              </a:lnSpc>
              <a:spcBef>
                <a:spcPct val="0"/>
              </a:spcBef>
            </a:pPr>
            <a:r>
              <a:rPr lang="fa-IR" altLang="en-US" sz="1500" b="1">
                <a:solidFill>
                  <a:srgbClr val="C00000"/>
                </a:solidFill>
                <a:cs typeface="B Titr" panose="00000700000000000000" pitchFamily="2" charset="-78"/>
              </a:rPr>
              <a:t>7) مواد(مصرف، مصرف نامناسب و سوءمصرف‌)</a:t>
            </a:r>
            <a:endParaRPr lang="en-US" altLang="en-US" sz="1500" b="1">
              <a:solidFill>
                <a:srgbClr val="C00000"/>
              </a:solidFill>
              <a:cs typeface="B Titr" panose="00000700000000000000" pitchFamily="2" charset="-78"/>
            </a:endParaRPr>
          </a:p>
          <a:p>
            <a:pPr algn="justLow" rtl="1">
              <a:lnSpc>
                <a:spcPct val="150000"/>
              </a:lnSpc>
              <a:spcBef>
                <a:spcPct val="0"/>
              </a:spcBef>
            </a:pPr>
            <a:r>
              <a:rPr lang="fa-IR" altLang="en-US" sz="1500" b="1">
                <a:solidFill>
                  <a:srgbClr val="C00000"/>
                </a:solidFill>
                <a:cs typeface="B Titr" panose="00000700000000000000" pitchFamily="2" charset="-78"/>
              </a:rPr>
              <a:t>8)تغذیه‌ سالم(چالش خوردن برای ارتقاي سلامت)</a:t>
            </a:r>
            <a:endParaRPr lang="en-US" altLang="en-US" sz="1500" b="1">
              <a:solidFill>
                <a:srgbClr val="C00000"/>
              </a:solidFill>
              <a:cs typeface="B Titr" panose="00000700000000000000" pitchFamily="2" charset="-78"/>
            </a:endParaRPr>
          </a:p>
          <a:p>
            <a:pPr algn="justLow" rtl="1">
              <a:lnSpc>
                <a:spcPct val="150000"/>
              </a:lnSpc>
              <a:spcBef>
                <a:spcPct val="0"/>
              </a:spcBef>
            </a:pPr>
            <a:r>
              <a:rPr lang="fa-IR" altLang="en-US" sz="1500" b="1">
                <a:solidFill>
                  <a:srgbClr val="C00000"/>
                </a:solidFill>
                <a:cs typeface="B Titr" panose="00000700000000000000" pitchFamily="2" charset="-78"/>
              </a:rPr>
              <a:t>9)كنترل وزن(در جستجوي وزني سالم)</a:t>
            </a:r>
            <a:endParaRPr lang="en-US" altLang="en-US" sz="1500" b="1">
              <a:solidFill>
                <a:srgbClr val="C00000"/>
              </a:solidFill>
              <a:cs typeface="B Titr" panose="00000700000000000000" pitchFamily="2" charset="-78"/>
            </a:endParaRPr>
          </a:p>
          <a:p>
            <a:pPr algn="justLow" rtl="1">
              <a:lnSpc>
                <a:spcPct val="150000"/>
              </a:lnSpc>
              <a:spcBef>
                <a:spcPct val="0"/>
              </a:spcBef>
            </a:pPr>
            <a:r>
              <a:rPr lang="fa-IR" altLang="en-US" sz="1500" b="1">
                <a:solidFill>
                  <a:srgbClr val="C00000"/>
                </a:solidFill>
                <a:cs typeface="B Titr" panose="00000700000000000000" pitchFamily="2" charset="-78"/>
              </a:rPr>
              <a:t>10)تناسب اندام(ارتقای سلامت از طریق ورزش)</a:t>
            </a:r>
            <a:endParaRPr lang="en-US" altLang="en-US" sz="1500" b="1">
              <a:solidFill>
                <a:srgbClr val="C00000"/>
              </a:solidFill>
              <a:cs typeface="B Titr" panose="00000700000000000000" pitchFamily="2" charset="-78"/>
            </a:endParaRPr>
          </a:p>
          <a:p>
            <a:pPr algn="justLow" rtl="1">
              <a:lnSpc>
                <a:spcPct val="150000"/>
              </a:lnSpc>
              <a:spcBef>
                <a:spcPct val="0"/>
              </a:spcBef>
            </a:pPr>
            <a:r>
              <a:rPr lang="fa-IR" altLang="en-US" sz="1500" b="1">
                <a:solidFill>
                  <a:srgbClr val="C00000"/>
                </a:solidFill>
                <a:cs typeface="B Titr" panose="00000700000000000000" pitchFamily="2" charset="-78"/>
              </a:rPr>
              <a:t>11) سلامت جنسي(ضرورتي براي ارتقاي سلامت)</a:t>
            </a:r>
            <a:endParaRPr lang="en-US" altLang="en-US" sz="1500" b="1">
              <a:solidFill>
                <a:srgbClr val="C00000"/>
              </a:solidFill>
              <a:cs typeface="B Titr" panose="00000700000000000000" pitchFamily="2" charset="-78"/>
            </a:endParaRPr>
          </a:p>
          <a:p>
            <a:pPr algn="justLow" rtl="1">
              <a:lnSpc>
                <a:spcPct val="150000"/>
              </a:lnSpc>
              <a:spcBef>
                <a:spcPct val="0"/>
              </a:spcBef>
            </a:pPr>
            <a:r>
              <a:rPr lang="fa-IR" altLang="en-US" sz="1500" b="1">
                <a:solidFill>
                  <a:srgbClr val="C00000"/>
                </a:solidFill>
                <a:cs typeface="B Titr" panose="00000700000000000000" pitchFamily="2" charset="-78"/>
              </a:rPr>
              <a:t>12) سلامت باروري(با آگاهي و مسووليت پذيري)</a:t>
            </a:r>
            <a:endParaRPr lang="en-US" altLang="en-US" sz="1500" b="1">
              <a:solidFill>
                <a:srgbClr val="C00000"/>
              </a:solidFill>
              <a:cs typeface="B Titr" panose="00000700000000000000" pitchFamily="2" charset="-78"/>
            </a:endParaRPr>
          </a:p>
          <a:p>
            <a:pPr algn="justLow" rtl="1">
              <a:lnSpc>
                <a:spcPct val="150000"/>
              </a:lnSpc>
              <a:spcBef>
                <a:spcPct val="0"/>
              </a:spcBef>
            </a:pPr>
            <a:r>
              <a:rPr lang="fa-IR" altLang="en-US" sz="1500" b="1">
                <a:solidFill>
                  <a:srgbClr val="C00000"/>
                </a:solidFill>
                <a:cs typeface="B Titr" panose="00000700000000000000" pitchFamily="2" charset="-78"/>
              </a:rPr>
              <a:t>13)دوري از الكل(ضرورتي براي ارتقاي سلامت)</a:t>
            </a:r>
            <a:endParaRPr lang="en-US" altLang="en-US" sz="1500" b="1">
              <a:solidFill>
                <a:srgbClr val="C00000"/>
              </a:solidFill>
              <a:cs typeface="B Titr" panose="00000700000000000000" pitchFamily="2" charset="-78"/>
            </a:endParaRPr>
          </a:p>
          <a:p>
            <a:pPr rtl="1">
              <a:lnSpc>
                <a:spcPct val="150000"/>
              </a:lnSpc>
              <a:spcBef>
                <a:spcPct val="0"/>
              </a:spcBef>
            </a:pPr>
            <a:r>
              <a:rPr lang="fa-IR" altLang="en-US" sz="1500" b="1">
                <a:solidFill>
                  <a:srgbClr val="C00000"/>
                </a:solidFill>
              </a:rPr>
              <a:t> </a:t>
            </a:r>
            <a:endParaRPr lang="en-US" altLang="en-US" sz="1500">
              <a:solidFill>
                <a:srgbClr val="C00000"/>
              </a:solidFill>
            </a:endParaRPr>
          </a:p>
          <a:p>
            <a:pPr rtl="1">
              <a:spcBef>
                <a:spcPct val="0"/>
              </a:spcBef>
            </a:pPr>
            <a:r>
              <a:rPr lang="fa-IR" altLang="en-US" sz="1500" b="1"/>
              <a:t> </a:t>
            </a:r>
            <a:endParaRPr lang="en-US" altLang="en-US" sz="1500"/>
          </a:p>
          <a:p>
            <a:pPr rtl="1">
              <a:spcBef>
                <a:spcPct val="0"/>
              </a:spcBef>
            </a:pPr>
            <a:r>
              <a:rPr lang="fa-IR" altLang="en-US" sz="1500" b="1"/>
              <a:t> </a:t>
            </a:r>
            <a:endParaRPr lang="en-US" altLang="en-US" sz="1500"/>
          </a:p>
          <a:p>
            <a:pPr rtl="1">
              <a:spcBef>
                <a:spcPct val="0"/>
              </a:spcBef>
            </a:pPr>
            <a:r>
              <a:rPr lang="fa-IR" altLang="en-US" sz="1500" b="1"/>
              <a:t> </a:t>
            </a:r>
            <a:endParaRPr lang="en-US" altLang="en-US" sz="1500"/>
          </a:p>
          <a:p>
            <a:pPr rtl="1">
              <a:spcBef>
                <a:spcPct val="0"/>
              </a:spcBef>
            </a:pPr>
            <a:r>
              <a:rPr lang="fa-IR" altLang="en-US" sz="1500" b="1"/>
              <a:t> </a:t>
            </a:r>
            <a:endParaRPr lang="en-US" altLang="en-US" sz="1500"/>
          </a:p>
          <a:p>
            <a:pPr rtl="1">
              <a:spcBef>
                <a:spcPct val="0"/>
              </a:spcBef>
            </a:pPr>
            <a:r>
              <a:rPr lang="fa-IR" altLang="en-US" b="1"/>
              <a:t> </a:t>
            </a:r>
            <a:endParaRPr lang="en-US" altLang="en-US"/>
          </a:p>
          <a:p>
            <a:pPr rtl="1">
              <a:spcBef>
                <a:spcPct val="0"/>
              </a:spcBef>
            </a:pPr>
            <a:r>
              <a:rPr lang="fa-IR" altLang="en-US"/>
              <a:t> </a:t>
            </a:r>
            <a:endParaRPr lang="en-US" altLang="en-US"/>
          </a:p>
          <a:p>
            <a:pPr rtl="1">
              <a:spcBef>
                <a:spcPct val="0"/>
              </a:spcBef>
            </a:pPr>
            <a:r>
              <a:rPr lang="en-US" altLang="en-US"/>
              <a:t> </a:t>
            </a:r>
          </a:p>
          <a:p>
            <a:pPr>
              <a:spcBef>
                <a:spcPct val="0"/>
              </a:spcBef>
            </a:pPr>
            <a:endParaRPr lang="fa-I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="" xmlns:a16="http://schemas.microsoft.com/office/drawing/2014/main" id="{0781FB43-C935-4C87-B960-41E5468997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066800"/>
            <a:ext cx="7848600" cy="50292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609600" indent="-609600" algn="ctr" rtl="1" eaLnBrk="1" hangingPunct="1">
              <a:buFont typeface="Georgia" panose="02040502050405020303" pitchFamily="18" charset="0"/>
              <a:buNone/>
              <a:defRPr/>
            </a:pPr>
            <a:endParaRPr lang="fa-IR" sz="3200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marL="609600" indent="-609600" algn="ctr" rtl="1" eaLnBrk="1" hangingPunct="1">
              <a:buFont typeface="Georgia" panose="02040502050405020303" pitchFamily="18" charset="0"/>
              <a:buNone/>
              <a:defRPr/>
            </a:pPr>
            <a:r>
              <a:rPr lang="fa-IR" sz="3200" b="1" dirty="0">
                <a:solidFill>
                  <a:srgbClr val="FF0000"/>
                </a:solidFill>
                <a:latin typeface="Trebuchet MS" pitchFamily="34" charset="0"/>
                <a:cs typeface="B Titr" pitchFamily="2" charset="-78"/>
              </a:rPr>
              <a:t>سوال هاي بحث</a:t>
            </a:r>
            <a:endParaRPr lang="fa-IR" b="1" dirty="0">
              <a:solidFill>
                <a:srgbClr val="C00000"/>
              </a:solidFill>
              <a:latin typeface="Trebuchet MS" pitchFamily="34" charset="0"/>
              <a:cs typeface="B Titr" pitchFamily="2" charset="-78"/>
            </a:endParaRPr>
          </a:p>
          <a:p>
            <a:pPr marL="609600" indent="-609600" algn="justLow" rtl="1" eaLnBrk="1" hangingPunct="1">
              <a:lnSpc>
                <a:spcPct val="150000"/>
              </a:lnSpc>
              <a:buFont typeface="Georgia" panose="02040502050405020303" pitchFamily="18" charset="0"/>
              <a:buNone/>
              <a:defRPr/>
            </a:pPr>
            <a:r>
              <a:rPr lang="fa-IR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1)  تعريف سازمان جهاني بهداشت از سبك زندگي سالم را بيان كنيد.</a:t>
            </a:r>
          </a:p>
          <a:p>
            <a:pPr marL="609600" indent="-609600" algn="justLow" rtl="1" eaLnBrk="1" hangingPunct="1">
              <a:lnSpc>
                <a:spcPct val="150000"/>
              </a:lnSpc>
              <a:buFont typeface="Georgia" panose="02040502050405020303" pitchFamily="18" charset="0"/>
              <a:buNone/>
              <a:defRPr/>
            </a:pPr>
            <a:r>
              <a:rPr lang="fa-IR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2) ابعاد سه گانه سبك زندگي سالم را نام ببريد.</a:t>
            </a:r>
          </a:p>
          <a:p>
            <a:pPr marL="609600" indent="-609600" algn="justLow" rtl="1" eaLnBrk="1" hangingPunct="1">
              <a:lnSpc>
                <a:spcPct val="150000"/>
              </a:lnSpc>
              <a:buFont typeface="Georgia" panose="02040502050405020303" pitchFamily="18" charset="0"/>
              <a:buNone/>
              <a:defRPr/>
            </a:pPr>
            <a:r>
              <a:rPr lang="fa-IR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3) عوامل تعيين كننده انتخاب سبك زندگي سالم را نام ببريد.</a:t>
            </a:r>
          </a:p>
          <a:p>
            <a:pPr marL="609600" indent="-609600" algn="justLow" rtl="1" eaLnBrk="1" hangingPunct="1">
              <a:lnSpc>
                <a:spcPct val="150000"/>
              </a:lnSpc>
              <a:buFont typeface="Georgia" panose="02040502050405020303" pitchFamily="18" charset="0"/>
              <a:buNone/>
              <a:defRPr/>
            </a:pPr>
            <a:r>
              <a:rPr lang="fa-IR" b="1" dirty="0">
                <a:solidFill>
                  <a:srgbClr val="C00000"/>
                </a:solidFill>
                <a:latin typeface="Trebuchet MS" pitchFamily="34" charset="0"/>
                <a:cs typeface="B Titr" pitchFamily="2" charset="-78"/>
              </a:rPr>
              <a:t>4)رويكردهاي سه گانه ترويج سبك زندگي سالم را نام ببريد.</a:t>
            </a:r>
          </a:p>
          <a:p>
            <a:pPr marL="609600" indent="-609600" algn="justLow" rtl="1" eaLnBrk="1" hangingPunct="1">
              <a:buFont typeface="Georgia" panose="02040502050405020303" pitchFamily="18" charset="0"/>
              <a:buNone/>
              <a:defRPr/>
            </a:pPr>
            <a:endParaRPr lang="ar-SA" sz="3300" b="1" dirty="0">
              <a:latin typeface="Trebuchet MS" pitchFamily="34" charset="0"/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:\Documents and Settings\rafieifar\My Documents\My Pictures\Picture13.jpg">
            <a:extLst>
              <a:ext uri="{FF2B5EF4-FFF2-40B4-BE49-F238E27FC236}">
                <a16:creationId xmlns="" xmlns:a16="http://schemas.microsoft.com/office/drawing/2014/main" id="{5B38AC4B-8E13-4BA2-93CE-7C5EE106D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3" y="914400"/>
            <a:ext cx="7596187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2038</TotalTime>
  <Words>4698</Words>
  <Application>Microsoft Office PowerPoint</Application>
  <PresentationFormat>On-screen Show (4:3)</PresentationFormat>
  <Paragraphs>328</Paragraphs>
  <Slides>59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78" baseType="lpstr">
      <vt:lpstr>宋体</vt:lpstr>
      <vt:lpstr>Arial</vt:lpstr>
      <vt:lpstr>B Lotus</vt:lpstr>
      <vt:lpstr>B Nazanin</vt:lpstr>
      <vt:lpstr>B Titr</vt:lpstr>
      <vt:lpstr>Calibri</vt:lpstr>
      <vt:lpstr>Constantia</vt:lpstr>
      <vt:lpstr>Georgia</vt:lpstr>
      <vt:lpstr>Majalla UI</vt:lpstr>
      <vt:lpstr>Nazanin</vt:lpstr>
      <vt:lpstr>Rockwell Extra Bold</vt:lpstr>
      <vt:lpstr>华文仿宋</vt:lpstr>
      <vt:lpstr>Times New Roman</vt:lpstr>
      <vt:lpstr>Times New Roman (Arabic)</vt:lpstr>
      <vt:lpstr>Trebuchet MS</vt:lpstr>
      <vt:lpstr>Tw Cen MT</vt:lpstr>
      <vt:lpstr>Wingdings</vt:lpstr>
      <vt:lpstr>Wingdings 2</vt:lpstr>
      <vt:lpstr>Urban</vt:lpstr>
      <vt:lpstr>سبك زندگي سالم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mr-hoseini</cp:lastModifiedBy>
  <cp:revision>373</cp:revision>
  <dcterms:created xsi:type="dcterms:W3CDTF">2005-02-21T07:56:10Z</dcterms:created>
  <dcterms:modified xsi:type="dcterms:W3CDTF">2026-05-20T06:00:13Z</dcterms:modified>
</cp:coreProperties>
</file>